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5" r:id="rId3"/>
    <p:sldId id="267" r:id="rId4"/>
    <p:sldId id="275" r:id="rId5"/>
    <p:sldId id="278" r:id="rId6"/>
    <p:sldId id="277" r:id="rId7"/>
    <p:sldId id="276" r:id="rId8"/>
    <p:sldId id="280" r:id="rId9"/>
    <p:sldId id="281" r:id="rId10"/>
    <p:sldId id="282" r:id="rId11"/>
    <p:sldId id="286" r:id="rId12"/>
    <p:sldId id="287" r:id="rId13"/>
    <p:sldId id="288" r:id="rId14"/>
    <p:sldId id="289" r:id="rId15"/>
    <p:sldId id="290" r:id="rId16"/>
    <p:sldId id="291" r:id="rId17"/>
    <p:sldId id="269" r:id="rId18"/>
    <p:sldId id="292" r:id="rId19"/>
    <p:sldId id="270" r:id="rId20"/>
    <p:sldId id="285" r:id="rId21"/>
  </p:sldIdLst>
  <p:sldSz cx="9144000" cy="6858000" type="screen4x3"/>
  <p:notesSz cx="6858000" cy="9144000"/>
  <p:defaultTextStyle>
    <a:defPPr>
      <a:defRPr lang="tr-T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8E34"/>
    <a:srgbClr val="FFFFCC"/>
    <a:srgbClr val="050121"/>
    <a:srgbClr val="333333"/>
    <a:srgbClr val="580000"/>
    <a:srgbClr val="969696"/>
    <a:srgbClr val="DDDDDD"/>
    <a:srgbClr val="FEDAD6"/>
    <a:srgbClr val="5D0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44" autoAdjust="0"/>
    <p:restoredTop sz="94660"/>
  </p:normalViewPr>
  <p:slideViewPr>
    <p:cSldViewPr>
      <p:cViewPr varScale="1">
        <p:scale>
          <a:sx n="110" d="100"/>
          <a:sy n="110" d="100"/>
        </p:scale>
        <p:origin x="194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141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F92B237D-9950-4EB0-91B3-0FEC519831C9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232569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5.png>
</file>

<file path=ppt/media/image6.png>
</file>

<file path=ppt/media/image7.png>
</file>

<file path=ppt/media/image8.jpe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 noProof="0"/>
              <a:t>Click to edit Master text styles</a:t>
            </a:r>
          </a:p>
          <a:p>
            <a:pPr lvl="1"/>
            <a:r>
              <a:rPr lang="tr-TR" noProof="0"/>
              <a:t>Second level</a:t>
            </a:r>
          </a:p>
          <a:p>
            <a:pPr lvl="2"/>
            <a:r>
              <a:rPr lang="tr-TR" noProof="0"/>
              <a:t>Third level</a:t>
            </a:r>
          </a:p>
          <a:p>
            <a:pPr lvl="3"/>
            <a:r>
              <a:rPr lang="tr-TR" noProof="0"/>
              <a:t>Fourth level</a:t>
            </a:r>
          </a:p>
          <a:p>
            <a:pPr lvl="4"/>
            <a:r>
              <a:rPr lang="tr-TR" noProof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C0A91FC6-3D07-4992-B64E-8B2198E1DD72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4965162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fld id="{C5DFD33A-21C6-4B9C-9B8B-CD137966CD27}" type="slidenum">
              <a:rPr lang="tr-TR" altLang="en-US"/>
              <a:pPr>
                <a:spcBef>
                  <a:spcPct val="0"/>
                </a:spcBef>
              </a:pPr>
              <a:t>1</a:t>
            </a:fld>
            <a:endParaRPr lang="tr-TR" altLang="en-US" dirty="0"/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fld id="{4B167137-106F-4911-9F48-D7586CE25DE7}" type="slidenum">
              <a:rPr lang="tr-TR" altLang="en-US"/>
              <a:pPr>
                <a:spcBef>
                  <a:spcPct val="0"/>
                </a:spcBef>
              </a:pPr>
              <a:t>2</a:t>
            </a:fld>
            <a:endParaRPr lang="tr-TR" alt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/>
              <a:t>LDR: 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 </a:t>
            </a:r>
            <a:r>
              <a:rPr lang="tr-TR" sz="1200" b="1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Light</a:t>
            </a:r>
            <a:r>
              <a:rPr lang="tr-TR" sz="1200" b="1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tr-TR" sz="1200" b="1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Dependet</a:t>
            </a:r>
            <a:r>
              <a:rPr lang="tr-TR" sz="1200" b="1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 </a:t>
            </a:r>
            <a:r>
              <a:rPr lang="tr-TR" sz="1200" b="1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Resistance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A91FC6-3D07-4992-B64E-8B2198E1DD72}" type="slidenum">
              <a:rPr lang="tr-TR" altLang="en-US" smtClean="0"/>
              <a:pPr/>
              <a:t>6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3877728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9"/>
          <p:cNvSpPr txBox="1">
            <a:spLocks noChangeArrowheads="1"/>
          </p:cNvSpPr>
          <p:nvPr userDrawn="1"/>
        </p:nvSpPr>
        <p:spPr bwMode="auto">
          <a:xfrm>
            <a:off x="5943600" y="200025"/>
            <a:ext cx="2743200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tr-TR" sz="1000" b="1">
                <a:solidFill>
                  <a:srgbClr val="FFFFCC"/>
                </a:solidFill>
                <a:latin typeface="Tahoma" pitchFamily="34" charset="0"/>
              </a:rPr>
              <a:t>Bilgisayar Mühendisliği Bölümü</a:t>
            </a:r>
          </a:p>
        </p:txBody>
      </p:sp>
      <p:sp>
        <p:nvSpPr>
          <p:cNvPr id="9011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tr-TR"/>
              <a:t>Click to edit Master subtitle style</a:t>
            </a:r>
          </a:p>
        </p:txBody>
      </p:sp>
      <p:sp>
        <p:nvSpPr>
          <p:cNvPr id="90120" name="Rectangle 8"/>
          <p:cNvSpPr>
            <a:spLocks noGrp="1" noChangeArrowheads="1"/>
          </p:cNvSpPr>
          <p:nvPr>
            <p:ph type="ctrTitle"/>
          </p:nvPr>
        </p:nvSpPr>
        <p:spPr>
          <a:xfrm>
            <a:off x="1066800" y="2057400"/>
            <a:ext cx="7086600" cy="14700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tr-TR"/>
              <a:t>Click to edit Master title style</a:t>
            </a:r>
          </a:p>
        </p:txBody>
      </p:sp>
      <p:sp>
        <p:nvSpPr>
          <p:cNvPr id="9" name="Rectangle 53"/>
          <p:cNvSpPr>
            <a:spLocks noChangeArrowheads="1"/>
          </p:cNvSpPr>
          <p:nvPr userDrawn="1"/>
        </p:nvSpPr>
        <p:spPr bwMode="auto">
          <a:xfrm>
            <a:off x="0" y="10486"/>
            <a:ext cx="9144000" cy="762000"/>
          </a:xfrm>
          <a:prstGeom prst="rect">
            <a:avLst/>
          </a:prstGeom>
          <a:gradFill rotWithShape="1"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</a:gsLst>
            <a:lin ang="0" scaled="1"/>
          </a:gra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" name="Rectangle 59"/>
          <p:cNvSpPr>
            <a:spLocks noChangeArrowheads="1"/>
          </p:cNvSpPr>
          <p:nvPr userDrawn="1"/>
        </p:nvSpPr>
        <p:spPr bwMode="auto">
          <a:xfrm>
            <a:off x="0" y="6477000"/>
            <a:ext cx="9144000" cy="381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pic>
        <p:nvPicPr>
          <p:cNvPr id="11" name="Picture 15" descr="C:\Users\rehin99\Desktop\bilg-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5715000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6" descr="C:\Users\rehin99\Desktop\gtu-logo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79752"/>
            <a:ext cx="2786738" cy="1744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395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EBBE5D-72DA-403E-982F-97DD55B39862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811344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Dikey Başlık"/>
          <p:cNvSpPr>
            <a:spLocks noGrp="1"/>
          </p:cNvSpPr>
          <p:nvPr>
            <p:ph type="title" orient="vert"/>
          </p:nvPr>
        </p:nvSpPr>
        <p:spPr>
          <a:xfrm>
            <a:off x="6781800" y="106363"/>
            <a:ext cx="2209800" cy="6218237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>
          <a:xfrm>
            <a:off x="152400" y="106363"/>
            <a:ext cx="6477000" cy="6218237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6C3EE3-4607-44C8-828A-37A7AE255143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431157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06363"/>
            <a:ext cx="8534400" cy="5794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795CC5-F219-49B7-9754-EF0E854EBEB8}" type="slidenum">
              <a:rPr lang="tr-TR" altLang="en-US" smtClean="0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81371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152400" y="914400"/>
            <a:ext cx="7391400" cy="541020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tr-TR" dirty="0"/>
              <a:t>Asıl metin stillerini düzenlemek için tıklatın</a:t>
            </a:r>
          </a:p>
          <a:p>
            <a:pPr lvl="1"/>
            <a:r>
              <a:rPr lang="tr-TR" dirty="0"/>
              <a:t>İkinci düzey</a:t>
            </a:r>
          </a:p>
          <a:p>
            <a:pPr lvl="2"/>
            <a:r>
              <a:rPr lang="tr-TR" dirty="0"/>
              <a:t>Üçüncü düzey</a:t>
            </a:r>
          </a:p>
          <a:p>
            <a:pPr lvl="3"/>
            <a:r>
              <a:rPr lang="tr-TR" dirty="0"/>
              <a:t>Dördüncü düzey</a:t>
            </a:r>
          </a:p>
          <a:p>
            <a:pPr lvl="4"/>
            <a:r>
              <a:rPr lang="tr-TR" dirty="0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6EA505-76AA-495E-815C-8AF94549A6BB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658082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 dirty="0"/>
              <a:t>As</a:t>
            </a:r>
            <a:r>
              <a:rPr lang="en-US" dirty="0"/>
              <a:t>I</a:t>
            </a:r>
            <a:r>
              <a:rPr lang="tr-TR" dirty="0"/>
              <a:t>l başl</a:t>
            </a:r>
            <a:r>
              <a:rPr lang="en-US" dirty="0"/>
              <a:t>I</a:t>
            </a:r>
            <a:r>
              <a:rPr lang="tr-TR" dirty="0"/>
              <a:t>k st</a:t>
            </a:r>
            <a:r>
              <a:rPr lang="en-US" dirty="0"/>
              <a:t>İ</a:t>
            </a:r>
            <a:r>
              <a:rPr lang="tr-TR" dirty="0"/>
              <a:t>l</a:t>
            </a:r>
            <a:r>
              <a:rPr lang="en-US" dirty="0"/>
              <a:t>İ</a:t>
            </a:r>
            <a:r>
              <a:rPr lang="tr-TR" dirty="0"/>
              <a:t> </a:t>
            </a:r>
            <a:r>
              <a:rPr lang="en-US" dirty="0"/>
              <a:t>İ</a:t>
            </a:r>
            <a:r>
              <a:rPr lang="tr-TR" dirty="0"/>
              <a:t>ç</a:t>
            </a:r>
            <a:r>
              <a:rPr lang="en-US" dirty="0"/>
              <a:t>İ</a:t>
            </a:r>
            <a:r>
              <a:rPr lang="tr-TR" dirty="0"/>
              <a:t>n t</a:t>
            </a:r>
            <a:r>
              <a:rPr lang="en-US" dirty="0"/>
              <a:t>I</a:t>
            </a:r>
            <a:r>
              <a:rPr lang="tr-TR" dirty="0"/>
              <a:t>klat</a:t>
            </a:r>
            <a:r>
              <a:rPr lang="en-US" dirty="0"/>
              <a:t>I</a:t>
            </a:r>
            <a:r>
              <a:rPr lang="tr-TR" dirty="0"/>
              <a:t>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4D7A41-DB7E-4B7C-B1E7-203553C448B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453207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/>
          </p:nvPr>
        </p:nvSpPr>
        <p:spPr>
          <a:xfrm>
            <a:off x="152400" y="914400"/>
            <a:ext cx="43434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3434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E408D4-2E9F-4A26-A3CA-FB0C52E2551E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3037874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76200" y="-15240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4 Metin Yer Tutucusu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5 İçerik Yer Tutucusu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83EE2D-B193-4DF7-8E07-E2831ABD391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144982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B0A55CB-0D82-4FA8-8283-1D0C577030E3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03788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E3BFC5-E015-41F6-9033-8F7EE7066BAD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096506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09A257-28E3-40ED-A2ED-369606B291D9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962856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Resim Yer Tutucusu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tr-TR" noProof="0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9FACF8-D009-4AE7-A9E5-7C11E06AD1D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576930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59"/>
          <p:cNvSpPr>
            <a:spLocks noChangeArrowheads="1"/>
          </p:cNvSpPr>
          <p:nvPr userDrawn="1"/>
        </p:nvSpPr>
        <p:spPr bwMode="auto">
          <a:xfrm>
            <a:off x="0" y="6477000"/>
            <a:ext cx="9144000" cy="381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27" name="Rectangle 4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914400"/>
            <a:ext cx="8839200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en-US" dirty="0"/>
              <a:t>Click to edit Master text styles</a:t>
            </a:r>
          </a:p>
          <a:p>
            <a:pPr lvl="1"/>
            <a:r>
              <a:rPr lang="tr-TR" altLang="en-US" dirty="0"/>
              <a:t>Second level</a:t>
            </a:r>
          </a:p>
          <a:p>
            <a:pPr lvl="2"/>
            <a:r>
              <a:rPr lang="tr-TR" altLang="en-US" dirty="0"/>
              <a:t>Third level</a:t>
            </a:r>
          </a:p>
          <a:p>
            <a:pPr lvl="3"/>
            <a:r>
              <a:rPr lang="tr-TR" altLang="en-US" dirty="0"/>
              <a:t>Fourth level</a:t>
            </a:r>
          </a:p>
          <a:p>
            <a:pPr lvl="4"/>
            <a:r>
              <a:rPr lang="tr-TR" altLang="en-US" dirty="0"/>
              <a:t>Fifth level</a:t>
            </a:r>
          </a:p>
        </p:txBody>
      </p:sp>
      <p:sp>
        <p:nvSpPr>
          <p:cNvPr id="35890" name="Rectangle 5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4400" y="6553200"/>
            <a:ext cx="457200" cy="76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solidFill>
                  <a:srgbClr val="FFFFE5"/>
                </a:solidFill>
              </a:defRPr>
            </a:lvl1pPr>
          </a:lstStyle>
          <a:p>
            <a:fld id="{68795CC5-F219-49B7-9754-EF0E854EBEB8}" type="slidenum">
              <a:rPr lang="tr-TR" altLang="en-US"/>
              <a:pPr/>
              <a:t>‹#›</a:t>
            </a:fld>
            <a:endParaRPr lang="tr-TR" altLang="en-US"/>
          </a:p>
        </p:txBody>
      </p:sp>
      <p:sp>
        <p:nvSpPr>
          <p:cNvPr id="1030" name="Rectangle 53"/>
          <p:cNvSpPr>
            <a:spLocks noChangeArrowheads="1"/>
          </p:cNvSpPr>
          <p:nvPr userDrawn="1"/>
        </p:nvSpPr>
        <p:spPr bwMode="auto">
          <a:xfrm>
            <a:off x="0" y="10486"/>
            <a:ext cx="9144000" cy="762000"/>
          </a:xfrm>
          <a:prstGeom prst="rect">
            <a:avLst/>
          </a:prstGeom>
          <a:gradFill rotWithShape="1">
            <a:gsLst>
              <a:gs pos="100000">
                <a:schemeClr val="accent1">
                  <a:lumMod val="75000"/>
                </a:schemeClr>
              </a:gs>
              <a:gs pos="0">
                <a:schemeClr val="accent5">
                  <a:lumMod val="50000"/>
                </a:schemeClr>
              </a:gs>
            </a:gsLst>
            <a:lin ang="0" scaled="1"/>
          </a:gra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31" name="Rectangle 45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06363"/>
            <a:ext cx="78486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en-US" dirty="0"/>
              <a:t>Başlık</a:t>
            </a:r>
          </a:p>
        </p:txBody>
      </p:sp>
      <p:sp>
        <p:nvSpPr>
          <p:cNvPr id="3" name="Text Box 68"/>
          <p:cNvSpPr txBox="1">
            <a:spLocks noChangeArrowheads="1"/>
          </p:cNvSpPr>
          <p:nvPr userDrawn="1"/>
        </p:nvSpPr>
        <p:spPr bwMode="auto">
          <a:xfrm>
            <a:off x="1447800" y="6536422"/>
            <a:ext cx="3124200" cy="2769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GT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Ü </a:t>
            </a: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-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Bilgisayar Mühendisliği Bölümü</a:t>
            </a:r>
          </a:p>
        </p:txBody>
      </p:sp>
      <p:pic>
        <p:nvPicPr>
          <p:cNvPr id="1039" name="Picture 15" descr="C:\Users\rehin99\Desktop\bilg-logo.pn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93" y="5867400"/>
            <a:ext cx="985007" cy="985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C:\Users\rehin99\Desktop\gtu-logo.png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43955"/>
            <a:ext cx="1110043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Box 68"/>
          <p:cNvSpPr txBox="1">
            <a:spLocks noChangeArrowheads="1"/>
          </p:cNvSpPr>
          <p:nvPr userDrawn="1"/>
        </p:nvSpPr>
        <p:spPr bwMode="auto">
          <a:xfrm>
            <a:off x="4572000" y="6529000"/>
            <a:ext cx="3124200" cy="2769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BİL 495/496 </a:t>
            </a:r>
            <a:r>
              <a:rPr lang="en-US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Bitirme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Projesi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endParaRPr lang="tr-TR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Batang" pitchFamily="18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9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" y="2209800"/>
            <a:ext cx="8763000" cy="1524000"/>
          </a:xfrm>
        </p:spPr>
        <p:txBody>
          <a:bodyPr/>
          <a:lstStyle/>
          <a:p>
            <a:pPr eaLnBrk="1" hangingPunct="1"/>
            <a:r>
              <a:rPr lang="en-US" altLang="en-US" sz="3600" dirty="0"/>
              <a:t>SOLAR PANEL POSITIONING</a:t>
            </a:r>
            <a:endParaRPr lang="tr-TR" altLang="en-US" sz="3600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95400" y="3810000"/>
            <a:ext cx="6400800" cy="34290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r>
              <a:rPr lang="tr-TR" altLang="en-US" sz="2000" b="1" dirty="0"/>
              <a:t>BIL 496</a:t>
            </a:r>
          </a:p>
          <a:p>
            <a:pPr eaLnBrk="1" hangingPunct="1">
              <a:lnSpc>
                <a:spcPct val="80000"/>
              </a:lnSpc>
            </a:pPr>
            <a:r>
              <a:rPr lang="tr-TR" altLang="en-US" sz="2000" b="1" dirty="0"/>
              <a:t>Bitirme Projesi</a:t>
            </a:r>
            <a:endParaRPr lang="en-US" altLang="en-US" sz="2000" b="1" dirty="0"/>
          </a:p>
          <a:p>
            <a:pPr eaLnBrk="1" hangingPunct="1">
              <a:lnSpc>
                <a:spcPct val="80000"/>
              </a:lnSpc>
            </a:pPr>
            <a:endParaRPr lang="tr-TR" altLang="en-US" sz="1400" dirty="0"/>
          </a:p>
          <a:p>
            <a:pPr eaLnBrk="1" hangingPunct="1">
              <a:lnSpc>
                <a:spcPct val="80000"/>
              </a:lnSpc>
            </a:pPr>
            <a:endParaRPr lang="tr-TR" altLang="en-US" sz="1400" dirty="0"/>
          </a:p>
          <a:p>
            <a:pPr eaLnBrk="1" hangingPunct="1">
              <a:lnSpc>
                <a:spcPct val="80000"/>
              </a:lnSpc>
            </a:pPr>
            <a:r>
              <a:rPr lang="en-US" altLang="en-US" sz="2000" b="1" dirty="0"/>
              <a:t>Deniz BABAT</a:t>
            </a: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r>
              <a:rPr lang="tr-TR" altLang="en-US" sz="2000" b="1" dirty="0"/>
              <a:t>Proje Danışmanı: Dr. </a:t>
            </a:r>
            <a:r>
              <a:rPr lang="tr-TR" sz="2000" b="1" dirty="0"/>
              <a:t>Gökhan KAYA</a:t>
            </a: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r>
              <a:rPr lang="tr-TR" altLang="en-US" sz="1800" b="1" dirty="0"/>
              <a:t>Aralık 2018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839200" cy="579437"/>
          </a:xfrm>
        </p:spPr>
        <p:txBody>
          <a:bodyPr/>
          <a:lstStyle/>
          <a:p>
            <a:pPr eaLnBrk="1" hangingPunct="1"/>
            <a:r>
              <a:rPr lang="tr-TR" altLang="en-US" sz="4000" dirty="0"/>
              <a:t>Proje Teknik Bölümler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50549-79F7-47ED-8D24-94FE9854F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4102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tr-TR" dirty="0"/>
              <a:t>Projede yapılan teknik bölümler aşağıdadır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/>
              <a:t>Panelin otomatik olarak yönelmesi ve çalışma mantığı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/>
              <a:t>Ölü hücre tespiti yapmak ve analog pinlerin topraklanması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/>
              <a:t>Panellerden alınan voltaj’ın mikro-kontrole göndermek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/>
              <a:t>Enerji depolamak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/>
              <a:t>Panelllerden maksimun güç elde edilmesi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/>
              <a:t>Donanım ve Arayüz senkronizasyonu</a:t>
            </a:r>
          </a:p>
        </p:txBody>
      </p:sp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BFBF62-958E-4D05-9D95-7B3AB5DB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838200"/>
            <a:ext cx="86487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807351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839200" cy="579437"/>
          </a:xfrm>
        </p:spPr>
        <p:txBody>
          <a:bodyPr/>
          <a:lstStyle/>
          <a:p>
            <a:pPr eaLnBrk="1" hangingPunct="1"/>
            <a:r>
              <a:rPr lang="tr-TR" altLang="en-US" sz="4000" dirty="0"/>
              <a:t>Proje Teknik Bölümleri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50549-79F7-47ED-8D24-94FE9854F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410200"/>
          </a:xfrm>
        </p:spPr>
        <p:txBody>
          <a:bodyPr/>
          <a:lstStyle/>
          <a:p>
            <a:pPr marL="514350" indent="-457200">
              <a:buFont typeface="+mj-lt"/>
              <a:buAutoNum type="arabicPeriod"/>
            </a:pPr>
            <a:r>
              <a:rPr lang="tr-TR" dirty="0"/>
              <a:t>Panelin otomatik olarak yönelmesi ve çalışma mantığı</a:t>
            </a:r>
          </a:p>
          <a:p>
            <a:pPr marL="914400" lvl="1" indent="-457200">
              <a:buFont typeface="+mj-lt"/>
              <a:buAutoNum type="arabicPeriod"/>
            </a:pPr>
            <a:endParaRPr lang="tr-TR" dirty="0"/>
          </a:p>
          <a:p>
            <a:pPr marL="457200" lvl="1" indent="0">
              <a:buNone/>
            </a:pPr>
            <a:r>
              <a:rPr lang="tr-TR" dirty="0"/>
              <a:t>				</a:t>
            </a:r>
          </a:p>
        </p:txBody>
      </p:sp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BFBF62-958E-4D05-9D95-7B3AB5DB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838200"/>
            <a:ext cx="86487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51B896C-866B-430A-ADF1-EA6E3E7A2C9D}"/>
              </a:ext>
            </a:extLst>
          </p:cNvPr>
          <p:cNvGrpSpPr/>
          <p:nvPr/>
        </p:nvGrpSpPr>
        <p:grpSpPr>
          <a:xfrm>
            <a:off x="2819400" y="2252576"/>
            <a:ext cx="3124200" cy="2352848"/>
            <a:chOff x="6192946" y="387178"/>
            <a:chExt cx="2747112" cy="235284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516A507-D95D-4DF1-9A7B-AC68A2EBE0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92946" y="387178"/>
              <a:ext cx="1309717" cy="1359244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D193638-C55A-44DC-952F-7778E1A101D1}"/>
                </a:ext>
              </a:extLst>
            </p:cNvPr>
            <p:cNvGrpSpPr/>
            <p:nvPr/>
          </p:nvGrpSpPr>
          <p:grpSpPr>
            <a:xfrm>
              <a:off x="7193160" y="1218258"/>
              <a:ext cx="1746898" cy="1521768"/>
              <a:chOff x="7193160" y="1218258"/>
              <a:chExt cx="1746898" cy="1521768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5B7605A8-CDA7-4D3B-9960-642ADAF2607F}"/>
                  </a:ext>
                </a:extLst>
              </p:cNvPr>
              <p:cNvCxnSpPr/>
              <p:nvPr/>
            </p:nvCxnSpPr>
            <p:spPr>
              <a:xfrm>
                <a:off x="8097795" y="1342768"/>
                <a:ext cx="0" cy="1359243"/>
              </a:xfrm>
              <a:prstGeom prst="line">
                <a:avLst/>
              </a:prstGeom>
              <a:ln w="762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3A169DA6-D275-4393-9422-6ABD172D05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59595" y="1981200"/>
                <a:ext cx="1676399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68CF866B-A6DD-46E4-9DF6-12A8B972A290}"/>
                  </a:ext>
                </a:extLst>
              </p:cNvPr>
              <p:cNvSpPr/>
              <p:nvPr/>
            </p:nvSpPr>
            <p:spPr>
              <a:xfrm>
                <a:off x="7603167" y="1598141"/>
                <a:ext cx="404007" cy="29656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 sz="800" dirty="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66DB3E55-5EC8-4FCB-BB27-3F891DFEC9C2}"/>
                  </a:ext>
                </a:extLst>
              </p:cNvPr>
              <p:cNvSpPr/>
              <p:nvPr/>
            </p:nvSpPr>
            <p:spPr>
              <a:xfrm>
                <a:off x="8217247" y="1598141"/>
                <a:ext cx="362460" cy="29656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ACE68B0D-E75B-4BB6-8862-02E477E1398A}"/>
                  </a:ext>
                </a:extLst>
              </p:cNvPr>
              <p:cNvSpPr/>
              <p:nvPr/>
            </p:nvSpPr>
            <p:spPr>
              <a:xfrm>
                <a:off x="7644714" y="2067698"/>
                <a:ext cx="362460" cy="29656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26B0A0DA-7253-479A-BAF6-0827BAA33836}"/>
                  </a:ext>
                </a:extLst>
              </p:cNvPr>
              <p:cNvSpPr/>
              <p:nvPr/>
            </p:nvSpPr>
            <p:spPr>
              <a:xfrm>
                <a:off x="8217247" y="2067698"/>
                <a:ext cx="362460" cy="29656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674C867-EFEB-4D4B-A114-A77D2AA141DB}"/>
                  </a:ext>
                </a:extLst>
              </p:cNvPr>
              <p:cNvSpPr txBox="1"/>
              <p:nvPr/>
            </p:nvSpPr>
            <p:spPr>
              <a:xfrm>
                <a:off x="7193161" y="1218258"/>
                <a:ext cx="572882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sz="800" dirty="0"/>
                  <a:t>Up Left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9939498-59B5-421F-90B6-FC5788E96897}"/>
                  </a:ext>
                </a:extLst>
              </p:cNvPr>
              <p:cNvSpPr txBox="1"/>
              <p:nvPr/>
            </p:nvSpPr>
            <p:spPr>
              <a:xfrm>
                <a:off x="8361176" y="1222375"/>
                <a:ext cx="572882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sz="800" dirty="0"/>
                  <a:t>Up Rıght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C06A088-A29A-4433-9CCA-A74223C429AF}"/>
                  </a:ext>
                </a:extLst>
              </p:cNvPr>
              <p:cNvSpPr txBox="1"/>
              <p:nvPr/>
            </p:nvSpPr>
            <p:spPr>
              <a:xfrm>
                <a:off x="7193160" y="2524582"/>
                <a:ext cx="641245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sz="800" dirty="0"/>
                  <a:t>Down Left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583B0BA-9F51-47CA-8D4A-612A335E96AD}"/>
                  </a:ext>
                </a:extLst>
              </p:cNvPr>
              <p:cNvSpPr txBox="1"/>
              <p:nvPr/>
            </p:nvSpPr>
            <p:spPr>
              <a:xfrm>
                <a:off x="8217247" y="2524267"/>
                <a:ext cx="72281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sz="800" dirty="0"/>
                  <a:t>Down Right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4E00434-BFE7-4F88-9C3A-F330E1AE88A4}"/>
              </a:ext>
            </a:extLst>
          </p:cNvPr>
          <p:cNvSpPr txBox="1"/>
          <p:nvPr/>
        </p:nvSpPr>
        <p:spPr>
          <a:xfrm>
            <a:off x="4439048" y="3517096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800" dirty="0"/>
              <a:t>LDR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4D64907-5E2D-4BEA-8516-9E8F78B3BBAE}"/>
              </a:ext>
            </a:extLst>
          </p:cNvPr>
          <p:cNvSpPr txBox="1"/>
          <p:nvPr/>
        </p:nvSpPr>
        <p:spPr>
          <a:xfrm>
            <a:off x="5093078" y="3511778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800" dirty="0"/>
              <a:t>LDR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A5B374-7806-4763-93D5-C4FABE928B8D}"/>
              </a:ext>
            </a:extLst>
          </p:cNvPr>
          <p:cNvSpPr txBox="1"/>
          <p:nvPr/>
        </p:nvSpPr>
        <p:spPr>
          <a:xfrm>
            <a:off x="5121571" y="3967477"/>
            <a:ext cx="389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800" dirty="0"/>
              <a:t>LDR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70E36B-5656-487A-840A-044E069D1F8E}"/>
              </a:ext>
            </a:extLst>
          </p:cNvPr>
          <p:cNvSpPr txBox="1"/>
          <p:nvPr/>
        </p:nvSpPr>
        <p:spPr>
          <a:xfrm>
            <a:off x="4452631" y="3985223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800" dirty="0"/>
              <a:t>LDR</a:t>
            </a:r>
          </a:p>
        </p:txBody>
      </p:sp>
    </p:spTree>
    <p:extLst>
      <p:ext uri="{BB962C8B-B14F-4D97-AF65-F5344CB8AC3E}">
        <p14:creationId xmlns:p14="http://schemas.microsoft.com/office/powerpoint/2010/main" val="704918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839200" cy="579437"/>
          </a:xfrm>
        </p:spPr>
        <p:txBody>
          <a:bodyPr/>
          <a:lstStyle/>
          <a:p>
            <a:pPr eaLnBrk="1" hangingPunct="1"/>
            <a:r>
              <a:rPr lang="tr-TR" altLang="en-US" sz="4000" dirty="0"/>
              <a:t>Proje Teknik Bölümleri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50549-79F7-47ED-8D24-94FE9854F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410200"/>
          </a:xfrm>
        </p:spPr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tr-TR" dirty="0"/>
              <a:t>Ölü hücre tespiti yapmak ve analog pinlerin topraklanması</a:t>
            </a:r>
          </a:p>
          <a:p>
            <a:pPr marL="457200" lvl="1" indent="0">
              <a:buNone/>
            </a:pPr>
            <a:r>
              <a:rPr lang="tr-TR" dirty="0"/>
              <a:t>				</a:t>
            </a:r>
          </a:p>
        </p:txBody>
      </p:sp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BFBF62-958E-4D05-9D95-7B3AB5DB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838200"/>
            <a:ext cx="86487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0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18D9394-BF90-4D51-A48A-4FB34BCED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612" y="2038350"/>
            <a:ext cx="6200775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921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839200" cy="579437"/>
          </a:xfrm>
        </p:spPr>
        <p:txBody>
          <a:bodyPr/>
          <a:lstStyle/>
          <a:p>
            <a:pPr eaLnBrk="1" hangingPunct="1"/>
            <a:r>
              <a:rPr lang="tr-TR" altLang="en-US" sz="4000" dirty="0"/>
              <a:t>Proje Teknik Bölümleri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50549-79F7-47ED-8D24-94FE9854F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410200"/>
          </a:xfrm>
        </p:spPr>
        <p:txBody>
          <a:bodyPr/>
          <a:lstStyle/>
          <a:p>
            <a:pPr marL="514350" indent="-514350">
              <a:buFont typeface="+mj-lt"/>
              <a:buAutoNum type="arabicPeriod" startAt="3"/>
            </a:pPr>
            <a:r>
              <a:rPr lang="tr-TR" dirty="0"/>
              <a:t>Panellerden alınan voltaj’ın mikro-kontrole göndermek</a:t>
            </a:r>
          </a:p>
          <a:p>
            <a:pPr marL="457200" lvl="1" indent="0">
              <a:buNone/>
            </a:pPr>
            <a:r>
              <a:rPr lang="tr-TR" dirty="0"/>
              <a:t>				</a:t>
            </a:r>
          </a:p>
        </p:txBody>
      </p:sp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BFBF62-958E-4D05-9D95-7B3AB5DB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838200"/>
            <a:ext cx="86487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000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AC7DFCA-05A2-458E-A483-FC7811F590D0}"/>
              </a:ext>
            </a:extLst>
          </p:cNvPr>
          <p:cNvGrpSpPr/>
          <p:nvPr/>
        </p:nvGrpSpPr>
        <p:grpSpPr>
          <a:xfrm>
            <a:off x="1828800" y="2953553"/>
            <a:ext cx="4077937" cy="950893"/>
            <a:chOff x="7398087" y="2843692"/>
            <a:chExt cx="4077937" cy="950893"/>
          </a:xfrm>
        </p:grpSpPr>
        <p:sp>
          <p:nvSpPr>
            <p:cNvPr id="37" name="Dikdörtgen 17">
              <a:extLst>
                <a:ext uri="{FF2B5EF4-FFF2-40B4-BE49-F238E27FC236}">
                  <a16:creationId xmlns:a16="http://schemas.microsoft.com/office/drawing/2014/main" id="{9AFB7F14-66F9-438F-A837-FF13FF91E1E5}"/>
                </a:ext>
              </a:extLst>
            </p:cNvPr>
            <p:cNvSpPr/>
            <p:nvPr/>
          </p:nvSpPr>
          <p:spPr>
            <a:xfrm>
              <a:off x="7398087" y="2856863"/>
              <a:ext cx="971558" cy="384480"/>
            </a:xfrm>
            <a:prstGeom prst="rect">
              <a:avLst/>
            </a:prstGeom>
            <a:solidFill>
              <a:srgbClr val="4472C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Güneş Panelleri</a:t>
              </a: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1CD3698-4B97-4F3F-956A-76836368346B}"/>
                </a:ext>
              </a:extLst>
            </p:cNvPr>
            <p:cNvCxnSpPr>
              <a:cxnSpLocks/>
            </p:cNvCxnSpPr>
            <p:nvPr/>
          </p:nvCxnSpPr>
          <p:spPr>
            <a:xfrm>
              <a:off x="8347144" y="3119124"/>
              <a:ext cx="263333" cy="0"/>
            </a:xfrm>
            <a:prstGeom prst="line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7E556AC-2055-4716-A54E-F1A46C48F225}"/>
                </a:ext>
              </a:extLst>
            </p:cNvPr>
            <p:cNvCxnSpPr/>
            <p:nvPr/>
          </p:nvCxnSpPr>
          <p:spPr>
            <a:xfrm>
              <a:off x="8610477" y="3109265"/>
              <a:ext cx="0" cy="296562"/>
            </a:xfrm>
            <a:prstGeom prst="line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B848F889-D4B4-418D-B9D6-8AC3B3F402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51409" y="3415686"/>
              <a:ext cx="352425" cy="219075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9EB8CC26-C976-4B17-85CC-5A7A81FDE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8972234" y="2924622"/>
              <a:ext cx="551898" cy="51157"/>
            </a:xfrm>
            <a:prstGeom prst="rect">
              <a:avLst/>
            </a:prstGeom>
          </p:spPr>
        </p:pic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B771FB1-4469-4223-8C6B-E2AA7E911EAD}"/>
                </a:ext>
              </a:extLst>
            </p:cNvPr>
            <p:cNvCxnSpPr>
              <a:cxnSpLocks/>
            </p:cNvCxnSpPr>
            <p:nvPr/>
          </p:nvCxnSpPr>
          <p:spPr>
            <a:xfrm>
              <a:off x="8359483" y="2941535"/>
              <a:ext cx="609849" cy="8666"/>
            </a:xfrm>
            <a:prstGeom prst="line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457C0F28-D369-490C-8412-E85A40973970}"/>
                </a:ext>
              </a:extLst>
            </p:cNvPr>
            <p:cNvCxnSpPr>
              <a:cxnSpLocks/>
              <a:stCxn id="41" idx="1"/>
            </p:cNvCxnSpPr>
            <p:nvPr/>
          </p:nvCxnSpPr>
          <p:spPr>
            <a:xfrm>
              <a:off x="9524132" y="2950200"/>
              <a:ext cx="958779" cy="11306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A823AED-AF54-422C-93E0-B01869646503}"/>
                </a:ext>
              </a:extLst>
            </p:cNvPr>
            <p:cNvCxnSpPr/>
            <p:nvPr/>
          </p:nvCxnSpPr>
          <p:spPr>
            <a:xfrm>
              <a:off x="8969332" y="3612964"/>
              <a:ext cx="596405" cy="0"/>
            </a:xfrm>
            <a:prstGeom prst="line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D2106C69-17A8-44A5-AF10-329879C93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9339545" y="3592795"/>
              <a:ext cx="551898" cy="51157"/>
            </a:xfrm>
            <a:prstGeom prst="rect">
              <a:avLst/>
            </a:prstGeom>
          </p:spPr>
        </p:pic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5F6C3E8-63B9-4FB0-8846-32314D86489B}"/>
                </a:ext>
              </a:extLst>
            </p:cNvPr>
            <p:cNvCxnSpPr>
              <a:stCxn id="45" idx="1"/>
            </p:cNvCxnSpPr>
            <p:nvPr/>
          </p:nvCxnSpPr>
          <p:spPr>
            <a:xfrm>
              <a:off x="9891443" y="3618373"/>
              <a:ext cx="481931" cy="0"/>
            </a:xfrm>
            <a:prstGeom prst="line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D8C4A3BF-FA64-4024-9592-8AA16A36D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10306699" y="3508835"/>
              <a:ext cx="352425" cy="219075"/>
            </a:xfrm>
            <a:prstGeom prst="rect">
              <a:avLst/>
            </a:prstGeom>
          </p:spPr>
        </p:pic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4A4F581-41D7-42DB-A944-8779DF04C491}"/>
                </a:ext>
              </a:extLst>
            </p:cNvPr>
            <p:cNvCxnSpPr>
              <a:stCxn id="41" idx="3"/>
            </p:cNvCxnSpPr>
            <p:nvPr/>
          </p:nvCxnSpPr>
          <p:spPr>
            <a:xfrm flipH="1">
              <a:off x="8969332" y="2950200"/>
              <a:ext cx="2902" cy="666211"/>
            </a:xfrm>
            <a:prstGeom prst="line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693E5BD-AEE6-4EF9-9097-BC1907CE824A}"/>
                </a:ext>
              </a:extLst>
            </p:cNvPr>
            <p:cNvSpPr txBox="1"/>
            <p:nvPr/>
          </p:nvSpPr>
          <p:spPr>
            <a:xfrm>
              <a:off x="10592449" y="2843692"/>
              <a:ext cx="883575" cy="215444"/>
            </a:xfrm>
            <a:prstGeom prst="rect">
              <a:avLst/>
            </a:prstGeom>
            <a:solidFill>
              <a:srgbClr val="4472C4">
                <a:lumMod val="40000"/>
                <a:lumOff val="60000"/>
              </a:srgbClr>
            </a:solidFill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Mikro-Kontroller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5746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839200" cy="579437"/>
          </a:xfrm>
        </p:spPr>
        <p:txBody>
          <a:bodyPr/>
          <a:lstStyle/>
          <a:p>
            <a:pPr eaLnBrk="1" hangingPunct="1"/>
            <a:r>
              <a:rPr lang="tr-TR" altLang="en-US" sz="4000" dirty="0"/>
              <a:t>Proje Teknik Bölümleri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50549-79F7-47ED-8D24-94FE9854F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410200"/>
          </a:xfrm>
        </p:spPr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tr-TR" dirty="0"/>
              <a:t>Enerji depolamak</a:t>
            </a:r>
          </a:p>
          <a:p>
            <a:pPr marL="457200" lvl="1" indent="0">
              <a:buNone/>
            </a:pPr>
            <a:r>
              <a:rPr lang="tr-TR" dirty="0"/>
              <a:t>				</a:t>
            </a:r>
          </a:p>
        </p:txBody>
      </p:sp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BFBF62-958E-4D05-9D95-7B3AB5DB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838200"/>
            <a:ext cx="86487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000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F0D286A-8050-44A7-B901-E5CE15E46031}"/>
              </a:ext>
            </a:extLst>
          </p:cNvPr>
          <p:cNvGrpSpPr/>
          <p:nvPr/>
        </p:nvGrpSpPr>
        <p:grpSpPr>
          <a:xfrm>
            <a:off x="1866858" y="2895600"/>
            <a:ext cx="4724428" cy="962452"/>
            <a:chOff x="6934983" y="3150557"/>
            <a:chExt cx="4724428" cy="962452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9EA0ABBF-F6B8-4BD0-ABE7-5D59D343F01E}"/>
                </a:ext>
              </a:extLst>
            </p:cNvPr>
            <p:cNvGrpSpPr/>
            <p:nvPr/>
          </p:nvGrpSpPr>
          <p:grpSpPr>
            <a:xfrm>
              <a:off x="6934983" y="3150557"/>
              <a:ext cx="4724428" cy="902977"/>
              <a:chOff x="7398087" y="2843692"/>
              <a:chExt cx="4077937" cy="902977"/>
            </a:xfrm>
          </p:grpSpPr>
          <p:sp>
            <p:nvSpPr>
              <p:cNvPr id="53" name="Dikdörtgen 17">
                <a:extLst>
                  <a:ext uri="{FF2B5EF4-FFF2-40B4-BE49-F238E27FC236}">
                    <a16:creationId xmlns:a16="http://schemas.microsoft.com/office/drawing/2014/main" id="{2150BAED-DE7D-428F-A342-EC1B2521A061}"/>
                  </a:ext>
                </a:extLst>
              </p:cNvPr>
              <p:cNvSpPr/>
              <p:nvPr/>
            </p:nvSpPr>
            <p:spPr>
              <a:xfrm>
                <a:off x="7398087" y="2856863"/>
                <a:ext cx="971558" cy="384480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1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Güneş Panelleri</a:t>
                </a:r>
              </a:p>
            </p:txBody>
          </p: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2B029254-083D-4E34-AFD1-644B8362A9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47144" y="3119124"/>
                <a:ext cx="263333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D3699F76-D2EA-4268-8C6D-84B355D02EE6}"/>
                  </a:ext>
                </a:extLst>
              </p:cNvPr>
              <p:cNvCxnSpPr/>
              <p:nvPr/>
            </p:nvCxnSpPr>
            <p:spPr>
              <a:xfrm>
                <a:off x="8610477" y="3109265"/>
                <a:ext cx="0" cy="296562"/>
              </a:xfrm>
              <a:prstGeom prst="line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</a:ln>
              <a:effectLst/>
            </p:spPr>
          </p:cxnSp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FE5BEA63-B0BD-46A4-88C3-0570B87155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451409" y="3415686"/>
                <a:ext cx="352425" cy="219075"/>
              </a:xfrm>
              <a:prstGeom prst="rect">
                <a:avLst/>
              </a:prstGeom>
            </p:spPr>
          </p:pic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3AF5D624-2D4A-422E-AB84-0723DE9C6D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0800000">
                <a:off x="8972234" y="2924622"/>
                <a:ext cx="551898" cy="51157"/>
              </a:xfrm>
              <a:prstGeom prst="rect">
                <a:avLst/>
              </a:prstGeom>
            </p:spPr>
          </p:pic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08254309-7E9E-4837-AEB5-B9E34F555F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59483" y="2941535"/>
                <a:ext cx="609849" cy="8666"/>
              </a:xfrm>
              <a:prstGeom prst="line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6A31DFE5-5D78-401B-9795-B337B1914F8A}"/>
                  </a:ext>
                </a:extLst>
              </p:cNvPr>
              <p:cNvCxnSpPr>
                <a:cxnSpLocks/>
                <a:stCxn id="57" idx="1"/>
              </p:cNvCxnSpPr>
              <p:nvPr/>
            </p:nvCxnSpPr>
            <p:spPr>
              <a:xfrm>
                <a:off x="9524132" y="2950200"/>
                <a:ext cx="958779" cy="11306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38683997-B069-4D2C-8E19-CA06ECD2E091}"/>
                  </a:ext>
                </a:extLst>
              </p:cNvPr>
              <p:cNvCxnSpPr/>
              <p:nvPr/>
            </p:nvCxnSpPr>
            <p:spPr>
              <a:xfrm>
                <a:off x="8969332" y="3612964"/>
                <a:ext cx="596405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</a:ln>
              <a:effectLst/>
            </p:spPr>
          </p:cxnSp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29E9CC24-8F3E-482B-AD52-9ABD3C2CD9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0800000">
                <a:off x="9339545" y="3592795"/>
                <a:ext cx="551898" cy="51157"/>
              </a:xfrm>
              <a:prstGeom prst="rect">
                <a:avLst/>
              </a:prstGeom>
            </p:spPr>
          </p:pic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825664FD-6E46-4775-9493-B1916C0F8F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12227" y="3593144"/>
                <a:ext cx="481931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</a:ln>
              <a:effectLst/>
            </p:spPr>
          </p:cxnSp>
          <p:pic>
            <p:nvPicPr>
              <p:cNvPr id="63" name="Picture 62">
                <a:extLst>
                  <a:ext uri="{FF2B5EF4-FFF2-40B4-BE49-F238E27FC236}">
                    <a16:creationId xmlns:a16="http://schemas.microsoft.com/office/drawing/2014/main" id="{64A5F0F9-5925-4CBB-A63F-C2ED9B4681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rot="16200000">
                <a:off x="10841525" y="3460919"/>
                <a:ext cx="352425" cy="219075"/>
              </a:xfrm>
              <a:prstGeom prst="rect">
                <a:avLst/>
              </a:prstGeom>
            </p:spPr>
          </p:pic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E97EFC18-75B3-4809-9139-2CA1FE445ED1}"/>
                  </a:ext>
                </a:extLst>
              </p:cNvPr>
              <p:cNvCxnSpPr>
                <a:stCxn id="57" idx="3"/>
              </p:cNvCxnSpPr>
              <p:nvPr/>
            </p:nvCxnSpPr>
            <p:spPr>
              <a:xfrm flipH="1">
                <a:off x="8969332" y="2950200"/>
                <a:ext cx="2902" cy="666211"/>
              </a:xfrm>
              <a:prstGeom prst="line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</a:ln>
              <a:effectLst/>
            </p:spPr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D6FCBA3A-0B8B-4B5F-AD01-655D7FDA7619}"/>
                  </a:ext>
                </a:extLst>
              </p:cNvPr>
              <p:cNvSpPr txBox="1"/>
              <p:nvPr/>
            </p:nvSpPr>
            <p:spPr>
              <a:xfrm>
                <a:off x="10592449" y="2843692"/>
                <a:ext cx="883575" cy="215444"/>
              </a:xfrm>
              <a:prstGeom prst="rect">
                <a:avLst/>
              </a:prstGeom>
              <a:solidFill>
                <a:srgbClr val="4472C4">
                  <a:lumMod val="40000"/>
                  <a:lumOff val="60000"/>
                </a:srgbClr>
              </a:solidFill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Mikro-Kontroller</a:t>
                </a:r>
              </a:p>
            </p:txBody>
          </p:sp>
        </p:grpSp>
        <p:sp>
          <p:nvSpPr>
            <p:cNvPr id="52" name="Dikdörtgen 17">
              <a:extLst>
                <a:ext uri="{FF2B5EF4-FFF2-40B4-BE49-F238E27FC236}">
                  <a16:creationId xmlns:a16="http://schemas.microsoft.com/office/drawing/2014/main" id="{D757DB3C-FF0F-48CF-9EEA-2FA2878CA665}"/>
                </a:ext>
              </a:extLst>
            </p:cNvPr>
            <p:cNvSpPr/>
            <p:nvPr/>
          </p:nvSpPr>
          <p:spPr>
            <a:xfrm>
              <a:off x="9821089" y="3728529"/>
              <a:ext cx="753377" cy="384480"/>
            </a:xfrm>
            <a:prstGeom prst="rect">
              <a:avLst/>
            </a:prstGeom>
            <a:solidFill>
              <a:srgbClr val="4472C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PIL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9764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839200" cy="579437"/>
          </a:xfrm>
        </p:spPr>
        <p:txBody>
          <a:bodyPr/>
          <a:lstStyle/>
          <a:p>
            <a:pPr eaLnBrk="1" hangingPunct="1"/>
            <a:r>
              <a:rPr lang="tr-TR" altLang="en-US" sz="4000" dirty="0"/>
              <a:t>Proje Teknik Bölümleri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50549-79F7-47ED-8D24-94FE9854F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410200"/>
          </a:xfrm>
        </p:spPr>
        <p:txBody>
          <a:bodyPr/>
          <a:lstStyle/>
          <a:p>
            <a:pPr marL="514350" indent="-514350">
              <a:buFont typeface="+mj-lt"/>
              <a:buAutoNum type="arabicPeriod" startAt="5"/>
            </a:pPr>
            <a:r>
              <a:rPr lang="tr-TR" dirty="0"/>
              <a:t>Panelllerden maksimun güç elde edilmesi</a:t>
            </a:r>
          </a:p>
          <a:p>
            <a:pPr marL="457200" lvl="1" indent="0">
              <a:buNone/>
            </a:pPr>
            <a:r>
              <a:rPr lang="tr-TR" dirty="0"/>
              <a:t>				</a:t>
            </a:r>
          </a:p>
        </p:txBody>
      </p:sp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BFBF62-958E-4D05-9D95-7B3AB5DB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838200"/>
            <a:ext cx="86487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5B1028-B606-4A2B-9492-5470F585F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312" y="1694906"/>
            <a:ext cx="7229475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16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839200" cy="579437"/>
          </a:xfrm>
        </p:spPr>
        <p:txBody>
          <a:bodyPr/>
          <a:lstStyle/>
          <a:p>
            <a:pPr eaLnBrk="1" hangingPunct="1"/>
            <a:r>
              <a:rPr lang="tr-TR" altLang="en-US" sz="4000" dirty="0"/>
              <a:t>Proje Teknik Bölümleri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50549-79F7-47ED-8D24-94FE9854F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410200"/>
          </a:xfrm>
        </p:spPr>
        <p:txBody>
          <a:bodyPr/>
          <a:lstStyle/>
          <a:p>
            <a:pPr marL="514350" indent="-514350">
              <a:buFont typeface="+mj-lt"/>
              <a:buAutoNum type="arabicPeriod" startAt="6"/>
            </a:pPr>
            <a:r>
              <a:rPr lang="tr-TR" dirty="0"/>
              <a:t>Donanım ve Arayüz senkronizasyonu</a:t>
            </a:r>
          </a:p>
          <a:p>
            <a:r>
              <a:rPr lang="tr-TR" sz="1800" dirty="0"/>
              <a:t>Mikro-kontroller ve Arayüz tarafında bilgi akışı için threadler yazıldı.</a:t>
            </a:r>
          </a:p>
          <a:p>
            <a:endParaRPr lang="tr-TR" sz="1800" dirty="0"/>
          </a:p>
          <a:p>
            <a:r>
              <a:rPr lang="tr-TR" sz="1800" dirty="0"/>
              <a:t>Mikro-kontoller tarafnda 1 saniye aralıklar ile gerekli bilgileri sockete yazar</a:t>
            </a:r>
          </a:p>
          <a:p>
            <a:endParaRPr lang="tr-TR" sz="1800" dirty="0"/>
          </a:p>
          <a:p>
            <a:r>
              <a:rPr lang="tr-TR" sz="1800" dirty="0"/>
              <a:t>C# tarafında thread 1 saniye aralıklar ile socketten değerler okumaktadır. Böyle senkronizasyon sağlanmaktadır.</a:t>
            </a:r>
          </a:p>
          <a:p>
            <a:pPr marL="457200" lvl="1" indent="0">
              <a:buNone/>
            </a:pPr>
            <a:r>
              <a:rPr lang="tr-TR" dirty="0"/>
              <a:t>				</a:t>
            </a:r>
          </a:p>
        </p:txBody>
      </p:sp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BFBF62-958E-4D05-9D95-7B3AB5DB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838200"/>
            <a:ext cx="86487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806007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2E7CC27-EEF4-45B9-94D9-CADBD9678458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17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2048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Başarı Kriterleri</a:t>
            </a:r>
          </a:p>
        </p:txBody>
      </p:sp>
      <p:sp>
        <p:nvSpPr>
          <p:cNvPr id="204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219200"/>
            <a:ext cx="7848600" cy="4572000"/>
          </a:xfrm>
        </p:spPr>
        <p:txBody>
          <a:bodyPr/>
          <a:lstStyle/>
          <a:p>
            <a:pPr marL="0" indent="0" eaLnBrk="1" hangingPunct="1">
              <a:buNone/>
            </a:pPr>
            <a:endParaRPr lang="tr-TR" altLang="en-US" dirty="0"/>
          </a:p>
          <a:p>
            <a:pPr eaLnBrk="1" hangingPunct="1"/>
            <a:r>
              <a:rPr lang="tr-TR" altLang="en-US" dirty="0"/>
              <a:t>Enerji üretmek ve depolamak.</a:t>
            </a:r>
          </a:p>
          <a:p>
            <a:pPr eaLnBrk="1" hangingPunct="1"/>
            <a:endParaRPr lang="tr-TR" altLang="en-US" dirty="0"/>
          </a:p>
          <a:p>
            <a:pPr eaLnBrk="1" hangingPunct="1"/>
            <a:r>
              <a:rPr lang="tr-TR" altLang="en-US" dirty="0"/>
              <a:t>Panel ve Arayüz arasında remote iletişimi sağlamak.</a:t>
            </a:r>
          </a:p>
          <a:p>
            <a:pPr eaLnBrk="1" hangingPunct="1"/>
            <a:endParaRPr lang="tr-TR" altLang="en-US" dirty="0"/>
          </a:p>
          <a:p>
            <a:pPr eaLnBrk="1" hangingPunct="1"/>
            <a:r>
              <a:rPr lang="tr-TR" altLang="en-US" dirty="0"/>
              <a:t>Ölü hücre tespiti sağlamak.</a:t>
            </a:r>
          </a:p>
          <a:p>
            <a:pPr eaLnBrk="1" hangingPunct="1"/>
            <a:endParaRPr lang="tr-TR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2E7CC27-EEF4-45B9-94D9-CADBD9678458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18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2048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Başarı Kriterleri</a:t>
            </a:r>
          </a:p>
        </p:txBody>
      </p:sp>
      <p:pic>
        <p:nvPicPr>
          <p:cNvPr id="2" name="solar_panel_v2">
            <a:hlinkClick r:id="" action="ppaction://media"/>
            <a:extLst>
              <a:ext uri="{FF2B5EF4-FFF2-40B4-BE49-F238E27FC236}">
                <a16:creationId xmlns:a16="http://schemas.microsoft.com/office/drawing/2014/main" id="{C4EF2758-CF3D-4645-8DD1-8088C62E2F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87488"/>
            <a:ext cx="9144000" cy="388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03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1D8AB0A-D51F-497D-9892-E75B8E184080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19</a:t>
            </a:fld>
            <a:endParaRPr lang="tr-TR" altLang="en-US" sz="1000">
              <a:solidFill>
                <a:srgbClr val="FFFFE5"/>
              </a:solidFill>
            </a:endParaRPr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/>
              <a:t>Kaynaklar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914400"/>
            <a:ext cx="8382000" cy="5410200"/>
          </a:xfrm>
        </p:spPr>
        <p:txBody>
          <a:bodyPr/>
          <a:lstStyle/>
          <a:p>
            <a:pPr marL="514350" indent="-514350" eaLnBrk="1" hangingPunct="1">
              <a:buFontTx/>
              <a:buAutoNum type="arabicPeriod"/>
            </a:pPr>
            <a:r>
              <a:rPr lang="en-US" sz="1400" dirty="0" err="1"/>
              <a:t>Wakchaure</a:t>
            </a:r>
            <a:r>
              <a:rPr lang="en-US" sz="1400" dirty="0"/>
              <a:t>, V. (2018). SOLAR TRACKING SYSTEM. [online] Available at: https://mail.irjet.net/archives/V4/i3/IRJET-V4I3487.pdf [Accessed 9 Oct. 2018].</a:t>
            </a:r>
            <a:endParaRPr lang="tr-TR" altLang="en-US" sz="1400" dirty="0"/>
          </a:p>
          <a:p>
            <a:pPr marL="514350" indent="-514350" eaLnBrk="1" hangingPunct="1">
              <a:buFontTx/>
              <a:buAutoNum type="arabicPeriod"/>
            </a:pPr>
            <a:r>
              <a:rPr lang="tr-TR" sz="1400" dirty="0"/>
              <a:t>ALTAŞ, D. (2018). Yenilenebilir Enerji Kaynakları ve Türkiye’deki Potansiyel. [online] Ihaltas.com. </a:t>
            </a:r>
            <a:r>
              <a:rPr lang="tr-TR" sz="1400" dirty="0" err="1"/>
              <a:t>Available</a:t>
            </a:r>
            <a:r>
              <a:rPr lang="tr-TR" sz="1400" dirty="0"/>
              <a:t> at: http://www.ihaltas.com/downloads/publications/3e_98_02_PV_01.pdf [</a:t>
            </a:r>
            <a:r>
              <a:rPr lang="tr-TR" sz="1400" dirty="0" err="1"/>
              <a:t>Accessed</a:t>
            </a:r>
            <a:r>
              <a:rPr lang="tr-TR" sz="1400" dirty="0"/>
              <a:t> 9 </a:t>
            </a:r>
            <a:r>
              <a:rPr lang="tr-TR" sz="1400" dirty="0" err="1"/>
              <a:t>Oct</a:t>
            </a:r>
            <a:r>
              <a:rPr lang="tr-TR" sz="1400" dirty="0"/>
              <a:t>. 2018].</a:t>
            </a:r>
            <a:endParaRPr lang="tr-TR" altLang="en-US" sz="1400" dirty="0"/>
          </a:p>
          <a:p>
            <a:pPr marL="514350" indent="-514350" eaLnBrk="1" hangingPunct="1">
              <a:buFontTx/>
              <a:buAutoNum type="arabicPeriod"/>
            </a:pPr>
            <a:r>
              <a:rPr lang="tr-TR" altLang="en-US" sz="1400" dirty="0"/>
              <a:t>Uyar, F. (2018). Güneş Paneli Nedir? Güneş Paneli Yapısı ve Çeşitleri Nelerdir? - </a:t>
            </a:r>
            <a:r>
              <a:rPr lang="tr-TR" altLang="en-US" sz="1400" dirty="0" err="1"/>
              <a:t>EnerjiBEŞ</a:t>
            </a:r>
            <a:r>
              <a:rPr lang="tr-TR" altLang="en-US" sz="1400" dirty="0"/>
              <a:t>. [online] </a:t>
            </a:r>
            <a:r>
              <a:rPr lang="tr-TR" altLang="en-US" sz="1400" dirty="0" err="1"/>
              <a:t>EnerjiBEŞ</a:t>
            </a:r>
            <a:r>
              <a:rPr lang="tr-TR" altLang="en-US" sz="1400" dirty="0"/>
              <a:t>. </a:t>
            </a:r>
            <a:r>
              <a:rPr lang="tr-TR" altLang="en-US" sz="1400" dirty="0" err="1"/>
              <a:t>Available</a:t>
            </a:r>
            <a:r>
              <a:rPr lang="tr-TR" altLang="en-US" sz="1400" dirty="0"/>
              <a:t> at: https://www.enerjibes.com/gunes-paneli/ [</a:t>
            </a:r>
            <a:r>
              <a:rPr lang="tr-TR" altLang="en-US" sz="1400" dirty="0" err="1"/>
              <a:t>Accessed</a:t>
            </a:r>
            <a:r>
              <a:rPr lang="tr-TR" altLang="en-US" sz="1400" dirty="0"/>
              <a:t> 9 </a:t>
            </a:r>
            <a:r>
              <a:rPr lang="tr-TR" altLang="en-US" sz="1400" dirty="0" err="1"/>
              <a:t>Oct</a:t>
            </a:r>
            <a:r>
              <a:rPr lang="tr-TR" altLang="en-US" sz="1400" dirty="0"/>
              <a:t>. 2018].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tr-TR" altLang="en-US" sz="1400" dirty="0"/>
              <a:t>Docs.microsoft.com. (2018). </a:t>
            </a:r>
            <a:r>
              <a:rPr lang="tr-TR" altLang="en-US" sz="1400" dirty="0" err="1"/>
              <a:t>Asynchronous</a:t>
            </a:r>
            <a:r>
              <a:rPr lang="tr-TR" altLang="en-US" sz="1400" dirty="0"/>
              <a:t> Server </a:t>
            </a:r>
            <a:r>
              <a:rPr lang="tr-TR" altLang="en-US" sz="1400" dirty="0" err="1"/>
              <a:t>Socket</a:t>
            </a:r>
            <a:r>
              <a:rPr lang="tr-TR" altLang="en-US" sz="1400" dirty="0"/>
              <a:t> </a:t>
            </a:r>
            <a:r>
              <a:rPr lang="tr-TR" altLang="en-US" sz="1400" dirty="0" err="1"/>
              <a:t>Example</a:t>
            </a:r>
            <a:r>
              <a:rPr lang="tr-TR" altLang="en-US" sz="1400" dirty="0"/>
              <a:t>. [online] </a:t>
            </a:r>
            <a:r>
              <a:rPr lang="tr-TR" altLang="en-US" sz="1400" dirty="0" err="1"/>
              <a:t>Available</a:t>
            </a:r>
            <a:r>
              <a:rPr lang="tr-TR" altLang="en-US" sz="1400" dirty="0"/>
              <a:t> at: https://docs.microsoft.com/en-us/dotnet/framework/network-programming/asynchronous-server-socket-example [</a:t>
            </a:r>
            <a:r>
              <a:rPr lang="tr-TR" altLang="en-US" sz="1400" dirty="0" err="1"/>
              <a:t>Accessed</a:t>
            </a:r>
            <a:r>
              <a:rPr lang="tr-TR" altLang="en-US" sz="1400" dirty="0"/>
              <a:t> 6 </a:t>
            </a:r>
            <a:r>
              <a:rPr lang="tr-TR" altLang="en-US" sz="1400" dirty="0" err="1"/>
              <a:t>Nov</a:t>
            </a:r>
            <a:r>
              <a:rPr lang="tr-TR" altLang="en-US" sz="1400" dirty="0"/>
              <a:t>. 2018].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tr-TR" sz="1400" dirty="0"/>
              <a:t> Docs.microsoft.com. (2018). </a:t>
            </a:r>
            <a:r>
              <a:rPr lang="tr-TR" sz="1400" dirty="0" err="1"/>
              <a:t>Displaying</a:t>
            </a:r>
            <a:r>
              <a:rPr lang="tr-TR" sz="1400" dirty="0"/>
              <a:t> Data in a Chart </a:t>
            </a:r>
            <a:r>
              <a:rPr lang="tr-TR" sz="1400" dirty="0" err="1"/>
              <a:t>with</a:t>
            </a:r>
            <a:r>
              <a:rPr lang="tr-TR" sz="1400" dirty="0"/>
              <a:t> ASP.NET Web </a:t>
            </a:r>
            <a:r>
              <a:rPr lang="tr-TR" sz="1400" dirty="0" err="1"/>
              <a:t>Pages</a:t>
            </a:r>
            <a:r>
              <a:rPr lang="tr-TR" sz="1400" dirty="0"/>
              <a:t> (</a:t>
            </a:r>
            <a:r>
              <a:rPr lang="tr-TR" sz="1400" dirty="0" err="1"/>
              <a:t>Razor</a:t>
            </a:r>
            <a:r>
              <a:rPr lang="tr-TR" sz="1400" dirty="0"/>
              <a:t>). [online] </a:t>
            </a:r>
            <a:r>
              <a:rPr lang="tr-TR" sz="1400" dirty="0" err="1"/>
              <a:t>Available</a:t>
            </a:r>
            <a:r>
              <a:rPr lang="tr-TR" sz="1400" dirty="0"/>
              <a:t> at: https://docs.microsoft.com/en-us/aspnet/web-pages/overview/data/7-displaying-data-in-a-chart [</a:t>
            </a:r>
            <a:r>
              <a:rPr lang="tr-TR" sz="1400" dirty="0" err="1"/>
              <a:t>Accessed</a:t>
            </a:r>
            <a:r>
              <a:rPr lang="tr-TR" sz="1400" dirty="0"/>
              <a:t> 6 </a:t>
            </a:r>
            <a:r>
              <a:rPr lang="tr-TR" sz="1400" dirty="0" err="1"/>
              <a:t>Nov</a:t>
            </a:r>
            <a:r>
              <a:rPr lang="tr-TR" sz="1400" dirty="0"/>
              <a:t>. 2018].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tr-TR" sz="1400" dirty="0"/>
              <a:t>Bilmatbasim.com. (2018). PLEKSİ AYNA DEKORATİF ÜRÜNLER | </a:t>
            </a:r>
            <a:r>
              <a:rPr lang="tr-TR" sz="1400" dirty="0" err="1"/>
              <a:t>Bilmat</a:t>
            </a:r>
            <a:r>
              <a:rPr lang="tr-TR" sz="1400" dirty="0"/>
              <a:t> Basım - Gebze Lazer Kesim - </a:t>
            </a:r>
            <a:r>
              <a:rPr lang="tr-TR" sz="1400" dirty="0" err="1"/>
              <a:t>Suplimasyon</a:t>
            </a:r>
            <a:r>
              <a:rPr lang="tr-TR" sz="1400" dirty="0"/>
              <a:t> - Tişört - Kupa Baskı. [online] </a:t>
            </a:r>
            <a:r>
              <a:rPr lang="tr-TR" sz="1400" dirty="0" err="1"/>
              <a:t>Available</a:t>
            </a:r>
            <a:r>
              <a:rPr lang="tr-TR" sz="1400" dirty="0"/>
              <a:t> at: http://www.bilmatbasim.com/projeler/41/pleksi-ayna-dekoratif-urunler.html [</a:t>
            </a:r>
            <a:r>
              <a:rPr lang="tr-TR" sz="1400" dirty="0" err="1"/>
              <a:t>Accessed</a:t>
            </a:r>
            <a:r>
              <a:rPr lang="tr-TR" sz="1400" dirty="0"/>
              <a:t> 6 </a:t>
            </a:r>
            <a:r>
              <a:rPr lang="tr-TR" sz="1400" dirty="0" err="1"/>
              <a:t>Nov</a:t>
            </a:r>
            <a:r>
              <a:rPr lang="tr-TR" sz="1400" dirty="0"/>
              <a:t>. 2018].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n-US" sz="1400" dirty="0"/>
              <a:t> www.tutorialspoint.com. (2018). ASP.NET Tutorial. [online] Available at: https://www.tutorialspoint.com/asp.net/ [Accessed 6 Nov. 2018].</a:t>
            </a:r>
            <a:endParaRPr lang="tr-TR" sz="1400" dirty="0"/>
          </a:p>
          <a:p>
            <a:pPr marL="514350" indent="-514350" eaLnBrk="1" hangingPunct="1">
              <a:buFontTx/>
              <a:buAutoNum type="arabicPeriod"/>
            </a:pPr>
            <a:r>
              <a:rPr lang="tr-TR" sz="1400" dirty="0"/>
              <a:t> &amp;</a:t>
            </a:r>
            <a:r>
              <a:rPr lang="tr-TR" sz="1400" dirty="0" err="1"/>
              <a:t>raquo</a:t>
            </a:r>
            <a:r>
              <a:rPr lang="tr-TR" sz="1400" dirty="0"/>
              <a:t>;, M. (2018). Simple Dual </a:t>
            </a:r>
            <a:r>
              <a:rPr lang="tr-TR" sz="1400" dirty="0" err="1"/>
              <a:t>Axis</a:t>
            </a:r>
            <a:r>
              <a:rPr lang="tr-TR" sz="1400" dirty="0"/>
              <a:t> Solar </a:t>
            </a:r>
            <a:r>
              <a:rPr lang="tr-TR" sz="1400" dirty="0" err="1"/>
              <a:t>Tracker</a:t>
            </a:r>
            <a:r>
              <a:rPr lang="tr-TR" sz="1400" dirty="0"/>
              <a:t>. [online] Instructables.com. </a:t>
            </a:r>
            <a:r>
              <a:rPr lang="tr-TR" sz="1400" dirty="0" err="1"/>
              <a:t>Available</a:t>
            </a:r>
            <a:r>
              <a:rPr lang="tr-TR" sz="1400" dirty="0"/>
              <a:t> at: https://www.instructables.com/id/Simple-Dual-Axis-Solar-Tracker/ [</a:t>
            </a:r>
            <a:r>
              <a:rPr lang="tr-TR" sz="1400" dirty="0" err="1"/>
              <a:t>Accessed</a:t>
            </a:r>
            <a:r>
              <a:rPr lang="tr-TR" sz="1400" dirty="0"/>
              <a:t> 6 </a:t>
            </a:r>
            <a:r>
              <a:rPr lang="tr-TR" sz="1400" dirty="0" err="1"/>
              <a:t>Nov</a:t>
            </a:r>
            <a:r>
              <a:rPr lang="tr-TR" sz="1400" dirty="0"/>
              <a:t>. 2018].</a:t>
            </a:r>
          </a:p>
          <a:p>
            <a:pPr marL="514350" indent="-514350" eaLnBrk="1" hangingPunct="1">
              <a:buFontTx/>
              <a:buAutoNum type="arabicPeriod"/>
            </a:pPr>
            <a:r>
              <a:rPr lang="en-US" sz="1400" dirty="0"/>
              <a:t>Maker Pro. (2018). How to Use an LDR Sensor With Arduino | Arduino. [online] Available at: https://maker.pro/arduino/tutorial/how-to-use-an-ldr-sensor-with-arduino [Accessed 6 Nov. 2018].</a:t>
            </a:r>
            <a:endParaRPr lang="tr-TR" alt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D79C4B9-F984-4206-AFD2-FD0541FAF3C1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914400"/>
            <a:ext cx="7467600" cy="5029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Projenin Şeması ve Tanımı</a:t>
            </a:r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Proje Tasarım Planı</a:t>
            </a:r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Proje Gereksinimleri</a:t>
            </a:r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Projede Tamamlanan Bölümleri</a:t>
            </a:r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Proje Teknik Bölümleri</a:t>
            </a:r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Başarı Kriterleri</a:t>
            </a:r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Kaynaklar</a:t>
            </a: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İçerik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052D522-6259-4E9A-86BE-1B06DBAE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 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430691C-1745-47A6-8ABF-4EBC9605F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3139281"/>
            <a:ext cx="5181600" cy="579437"/>
          </a:xfrm>
        </p:spPr>
        <p:txBody>
          <a:bodyPr/>
          <a:lstStyle/>
          <a:p>
            <a:pPr marL="0" indent="0" algn="ctr">
              <a:buNone/>
            </a:pPr>
            <a:r>
              <a:rPr lang="tr-TR" dirty="0"/>
              <a:t>TEŞEKKÜRLER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6655A5E9-98E8-498E-9000-06FA8B5072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20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767098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6ED054F-FB0B-4F9F-8508-286B83CB129D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92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Proje Şeması ve Tanımı</a:t>
            </a:r>
          </a:p>
        </p:txBody>
      </p:sp>
      <p:sp>
        <p:nvSpPr>
          <p:cNvPr id="9221" name="Rectangle 7"/>
          <p:cNvSpPr>
            <a:spLocks noChangeArrowheads="1"/>
          </p:cNvSpPr>
          <p:nvPr/>
        </p:nvSpPr>
        <p:spPr bwMode="auto">
          <a:xfrm>
            <a:off x="304800" y="4724400"/>
            <a:ext cx="441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47675" indent="-44767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80000"/>
              </a:lnSpc>
            </a:pPr>
            <a:endParaRPr lang="tr-TR" altLang="en-US" sz="2800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E6F8CE1C-3600-4A91-8521-62B7195C3C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914400"/>
            <a:ext cx="4952996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447675" indent="-447675" eaLnBrk="1" hangingPunct="1">
              <a:lnSpc>
                <a:spcPct val="80000"/>
              </a:lnSpc>
            </a:pPr>
            <a:endParaRPr lang="tr-TR" altLang="ko-KR" sz="2000" kern="0" dirty="0"/>
          </a:p>
          <a:p>
            <a:pPr marL="447675" indent="-447675" eaLnBrk="1" hangingPunct="1">
              <a:lnSpc>
                <a:spcPct val="80000"/>
              </a:lnSpc>
            </a:pPr>
            <a:r>
              <a:rPr lang="tr-TR" altLang="ko-KR" sz="2000" kern="0" dirty="0"/>
              <a:t>Proje güneş panelinden en verimli şekilde enerji üretirken, panelin bakımını en aza indirmektir.</a:t>
            </a:r>
          </a:p>
          <a:p>
            <a:pPr marL="447675" indent="-447675" eaLnBrk="1" hangingPunct="1">
              <a:lnSpc>
                <a:spcPct val="80000"/>
              </a:lnSpc>
            </a:pPr>
            <a:endParaRPr lang="tr-TR" altLang="ko-KR" sz="2000" kern="0" dirty="0"/>
          </a:p>
          <a:p>
            <a:pPr marL="447675" indent="-447675" eaLnBrk="1" hangingPunct="1">
              <a:lnSpc>
                <a:spcPct val="80000"/>
              </a:lnSpc>
            </a:pPr>
            <a:r>
              <a:rPr lang="tr-TR" altLang="en-US" sz="2000" kern="0" dirty="0"/>
              <a:t>Güneş panelinden en verimli bir şekilde enerji üretmek</a:t>
            </a:r>
          </a:p>
          <a:p>
            <a:pPr marL="447675" indent="-447675" eaLnBrk="1" hangingPunct="1">
              <a:lnSpc>
                <a:spcPct val="80000"/>
              </a:lnSpc>
            </a:pPr>
            <a:endParaRPr lang="tr-TR" altLang="en-US" sz="2000" kern="0" dirty="0"/>
          </a:p>
          <a:p>
            <a:pPr marL="447675" indent="-447675" eaLnBrk="1" hangingPunct="1">
              <a:lnSpc>
                <a:spcPct val="80000"/>
              </a:lnSpc>
            </a:pPr>
            <a:r>
              <a:rPr lang="tr-TR" altLang="en-US" sz="2000" kern="0" dirty="0"/>
              <a:t>Güneş paneline doğru bir şekilde yön vermek</a:t>
            </a:r>
          </a:p>
          <a:p>
            <a:pPr marL="447675" indent="-447675" eaLnBrk="1" hangingPunct="1">
              <a:lnSpc>
                <a:spcPct val="80000"/>
              </a:lnSpc>
            </a:pPr>
            <a:endParaRPr lang="tr-TR" altLang="en-US" sz="2000" kern="0" dirty="0"/>
          </a:p>
          <a:p>
            <a:pPr marL="447675" indent="-447675" eaLnBrk="1" hangingPunct="1">
              <a:lnSpc>
                <a:spcPct val="80000"/>
              </a:lnSpc>
            </a:pPr>
            <a:r>
              <a:rPr lang="tr-TR" altLang="en-US" sz="2000" kern="0" dirty="0"/>
              <a:t>Güneş panelinden sağlanan enerji miktarının </a:t>
            </a:r>
            <a:r>
              <a:rPr lang="tr-TR" altLang="en-US" sz="2000" kern="0" dirty="0" err="1"/>
              <a:t>arayüz</a:t>
            </a:r>
            <a:r>
              <a:rPr lang="tr-TR" altLang="en-US" sz="2000" kern="0" dirty="0"/>
              <a:t> de göstermek</a:t>
            </a:r>
          </a:p>
          <a:p>
            <a:pPr marL="447675" indent="-447675" eaLnBrk="1" hangingPunct="1">
              <a:lnSpc>
                <a:spcPct val="80000"/>
              </a:lnSpc>
            </a:pPr>
            <a:endParaRPr lang="tr-TR" altLang="en-US" sz="2000" kern="0" dirty="0"/>
          </a:p>
          <a:p>
            <a:pPr marL="447675" indent="-447675" eaLnBrk="1" hangingPunct="1">
              <a:lnSpc>
                <a:spcPct val="80000"/>
              </a:lnSpc>
            </a:pPr>
            <a:r>
              <a:rPr lang="tr-TR" altLang="en-US" sz="2000" kern="0" dirty="0"/>
              <a:t>Güneş panelini otomatik ve manuel sağlamak.</a:t>
            </a:r>
          </a:p>
          <a:p>
            <a:pPr marL="447675" indent="-447675" eaLnBrk="1" hangingPunct="1">
              <a:lnSpc>
                <a:spcPct val="80000"/>
              </a:lnSpc>
            </a:pPr>
            <a:endParaRPr lang="tr-TR" altLang="en-US" sz="2400" kern="0" dirty="0"/>
          </a:p>
          <a:p>
            <a:pPr marL="447675" indent="-447675" eaLnBrk="1" hangingPunct="1">
              <a:lnSpc>
                <a:spcPct val="80000"/>
              </a:lnSpc>
            </a:pPr>
            <a:endParaRPr lang="tr-TR" altLang="en-US" sz="2800" kern="0" dirty="0"/>
          </a:p>
        </p:txBody>
      </p:sp>
      <p:grpSp>
        <p:nvGrpSpPr>
          <p:cNvPr id="9" name="Grup 8">
            <a:extLst>
              <a:ext uri="{FF2B5EF4-FFF2-40B4-BE49-F238E27FC236}">
                <a16:creationId xmlns:a16="http://schemas.microsoft.com/office/drawing/2014/main" id="{ACE3B829-F4A8-433D-9BD2-44E72C0979A8}"/>
              </a:ext>
            </a:extLst>
          </p:cNvPr>
          <p:cNvGrpSpPr/>
          <p:nvPr/>
        </p:nvGrpSpPr>
        <p:grpSpPr>
          <a:xfrm>
            <a:off x="6019755" y="914400"/>
            <a:ext cx="2707386" cy="4114800"/>
            <a:chOff x="2288126" y="977586"/>
            <a:chExt cx="2707386" cy="4257188"/>
          </a:xfrm>
        </p:grpSpPr>
        <p:pic>
          <p:nvPicPr>
            <p:cNvPr id="10" name="Resim 9">
              <a:extLst>
                <a:ext uri="{FF2B5EF4-FFF2-40B4-BE49-F238E27FC236}">
                  <a16:creationId xmlns:a16="http://schemas.microsoft.com/office/drawing/2014/main" id="{CAFD07B4-EFEC-4EF7-9FA9-BF75A0887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8126" y="977586"/>
              <a:ext cx="2707386" cy="1406851"/>
            </a:xfrm>
            <a:prstGeom prst="rect">
              <a:avLst/>
            </a:prstGeom>
          </p:spPr>
        </p:pic>
        <p:cxnSp>
          <p:nvCxnSpPr>
            <p:cNvPr id="11" name="Bağlayıcı: Dirsek 10">
              <a:extLst>
                <a:ext uri="{FF2B5EF4-FFF2-40B4-BE49-F238E27FC236}">
                  <a16:creationId xmlns:a16="http://schemas.microsoft.com/office/drawing/2014/main" id="{2CB9F8F2-516B-47EE-87BF-BF7FAC5A71B7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648281" y="2333704"/>
              <a:ext cx="1036865" cy="462013"/>
            </a:xfrm>
            <a:prstGeom prst="bentConnector3">
              <a:avLst>
                <a:gd name="adj1" fmla="val 55983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Bağlayıcı: Dirsek 11">
              <a:extLst>
                <a:ext uri="{FF2B5EF4-FFF2-40B4-BE49-F238E27FC236}">
                  <a16:creationId xmlns:a16="http://schemas.microsoft.com/office/drawing/2014/main" id="{30F8C546-6DFE-44C4-94D7-615BA4E28585}"/>
                </a:ext>
              </a:extLst>
            </p:cNvPr>
            <p:cNvCxnSpPr/>
            <p:nvPr/>
          </p:nvCxnSpPr>
          <p:spPr>
            <a:xfrm rot="5400000">
              <a:off x="2990975" y="2541645"/>
              <a:ext cx="948243" cy="134754"/>
            </a:xfrm>
            <a:prstGeom prst="bentConnector3">
              <a:avLst>
                <a:gd name="adj1" fmla="val 5186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Bağlayıcı: Dirsek 12">
              <a:extLst>
                <a:ext uri="{FF2B5EF4-FFF2-40B4-BE49-F238E27FC236}">
                  <a16:creationId xmlns:a16="http://schemas.microsoft.com/office/drawing/2014/main" id="{C701C314-843B-41FF-A968-6F0BB013422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336487" y="2107511"/>
              <a:ext cx="1036866" cy="914400"/>
            </a:xfrm>
            <a:prstGeom prst="bentConnector3">
              <a:avLst>
                <a:gd name="adj1" fmla="val 5683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Dikdörtgen 13">
              <a:extLst>
                <a:ext uri="{FF2B5EF4-FFF2-40B4-BE49-F238E27FC236}">
                  <a16:creationId xmlns:a16="http://schemas.microsoft.com/office/drawing/2014/main" id="{A61B6D48-554B-46A8-B8A9-55D6AB322BA5}"/>
                </a:ext>
              </a:extLst>
            </p:cNvPr>
            <p:cNvSpPr/>
            <p:nvPr/>
          </p:nvSpPr>
          <p:spPr>
            <a:xfrm>
              <a:off x="3012709" y="3083142"/>
              <a:ext cx="1039528" cy="593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1100" dirty="0"/>
                <a:t>MICRO CONTROL</a:t>
              </a:r>
            </a:p>
          </p:txBody>
        </p:sp>
        <p:sp>
          <p:nvSpPr>
            <p:cNvPr id="15" name="Dikdörtgen 14">
              <a:extLst>
                <a:ext uri="{FF2B5EF4-FFF2-40B4-BE49-F238E27FC236}">
                  <a16:creationId xmlns:a16="http://schemas.microsoft.com/office/drawing/2014/main" id="{9760087B-1EB3-45AB-96E2-F99F1AFAAD73}"/>
                </a:ext>
              </a:extLst>
            </p:cNvPr>
            <p:cNvSpPr/>
            <p:nvPr/>
          </p:nvSpPr>
          <p:spPr>
            <a:xfrm>
              <a:off x="3080087" y="5043078"/>
              <a:ext cx="972150" cy="19169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800" dirty="0"/>
                <a:t>ARAYÜZ</a:t>
              </a:r>
            </a:p>
          </p:txBody>
        </p:sp>
        <p:pic>
          <p:nvPicPr>
            <p:cNvPr id="16" name="Resim 15">
              <a:extLst>
                <a:ext uri="{FF2B5EF4-FFF2-40B4-BE49-F238E27FC236}">
                  <a16:creationId xmlns:a16="http://schemas.microsoft.com/office/drawing/2014/main" id="{04771041-7163-4769-A3B3-9DC4E60E90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85064" y="4193984"/>
              <a:ext cx="1294817" cy="849094"/>
            </a:xfrm>
            <a:prstGeom prst="rect">
              <a:avLst/>
            </a:prstGeom>
          </p:spPr>
        </p:pic>
        <p:cxnSp>
          <p:nvCxnSpPr>
            <p:cNvPr id="17" name="Düz Ok Bağlayıcısı 16">
              <a:extLst>
                <a:ext uri="{FF2B5EF4-FFF2-40B4-BE49-F238E27FC236}">
                  <a16:creationId xmlns:a16="http://schemas.microsoft.com/office/drawing/2014/main" id="{0BFC7226-C544-47E7-9D13-B90A8B409411}"/>
                </a:ext>
              </a:extLst>
            </p:cNvPr>
            <p:cNvCxnSpPr/>
            <p:nvPr/>
          </p:nvCxnSpPr>
          <p:spPr>
            <a:xfrm>
              <a:off x="3397720" y="3676905"/>
              <a:ext cx="0" cy="5170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Düz Ok Bağlayıcısı 17">
              <a:extLst>
                <a:ext uri="{FF2B5EF4-FFF2-40B4-BE49-F238E27FC236}">
                  <a16:creationId xmlns:a16="http://schemas.microsoft.com/office/drawing/2014/main" id="{9AD81682-4363-43BB-AAD1-106AD1B2CDCA}"/>
                </a:ext>
              </a:extLst>
            </p:cNvPr>
            <p:cNvCxnSpPr/>
            <p:nvPr/>
          </p:nvCxnSpPr>
          <p:spPr>
            <a:xfrm flipV="1">
              <a:off x="3635663" y="3676905"/>
              <a:ext cx="0" cy="5170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Düz Ok Bağlayıcısı 18">
              <a:extLst>
                <a:ext uri="{FF2B5EF4-FFF2-40B4-BE49-F238E27FC236}">
                  <a16:creationId xmlns:a16="http://schemas.microsoft.com/office/drawing/2014/main" id="{C517C99A-8E43-4143-9F17-776D7E048A0E}"/>
                </a:ext>
              </a:extLst>
            </p:cNvPr>
            <p:cNvCxnSpPr/>
            <p:nvPr/>
          </p:nvCxnSpPr>
          <p:spPr>
            <a:xfrm flipV="1">
              <a:off x="3641819" y="2609022"/>
              <a:ext cx="0" cy="4741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3 Slayt Numarası Yer Tutucusu"/>
          <p:cNvSpPr>
            <a:spLocks noGrp="1"/>
          </p:cNvSpPr>
          <p:nvPr>
            <p:ph type="sldNum" sz="quarter" idx="10"/>
          </p:nvPr>
        </p:nvSpPr>
        <p:spPr>
          <a:xfrm>
            <a:off x="8534400" y="6553200"/>
            <a:ext cx="457200" cy="76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BF22B10-E9C3-45F2-9669-AE91C33CA2D2}" type="slidenum">
              <a:rPr lang="tr-TR" altLang="en-US" sz="1000" smtClean="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763000" cy="579437"/>
          </a:xfrm>
        </p:spPr>
        <p:txBody>
          <a:bodyPr/>
          <a:lstStyle/>
          <a:p>
            <a:pPr eaLnBrk="1" hangingPunct="1"/>
            <a:r>
              <a:rPr lang="tr-TR" altLang="en-US" sz="4000"/>
              <a:t>Proje Tasarım Planı</a:t>
            </a:r>
            <a:endParaRPr lang="tr-TR" altLang="en-US" sz="4000" dirty="0"/>
          </a:p>
        </p:txBody>
      </p:sp>
      <p:sp>
        <p:nvSpPr>
          <p:cNvPr id="10245" name="Rectangle 7"/>
          <p:cNvSpPr>
            <a:spLocks noChangeArrowheads="1"/>
          </p:cNvSpPr>
          <p:nvPr/>
        </p:nvSpPr>
        <p:spPr bwMode="auto">
          <a:xfrm>
            <a:off x="2159000" y="3124200"/>
            <a:ext cx="441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400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ADB1B805-3C45-4809-AA6F-D60E19D11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77809"/>
            <a:ext cx="1905000" cy="2372264"/>
          </a:xfrm>
          <a:prstGeom prst="rect">
            <a:avLst/>
          </a:prstGeom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C1B0A74C-938D-4EC0-8DA2-A53228A6A1B4}"/>
              </a:ext>
            </a:extLst>
          </p:cNvPr>
          <p:cNvGrpSpPr/>
          <p:nvPr/>
        </p:nvGrpSpPr>
        <p:grpSpPr>
          <a:xfrm>
            <a:off x="762000" y="1155175"/>
            <a:ext cx="6531621" cy="4889461"/>
            <a:chOff x="1791731" y="799069"/>
            <a:chExt cx="6531621" cy="4889461"/>
          </a:xfrm>
        </p:grpSpPr>
        <p:grpSp>
          <p:nvGrpSpPr>
            <p:cNvPr id="78" name="Grup 58">
              <a:extLst>
                <a:ext uri="{FF2B5EF4-FFF2-40B4-BE49-F238E27FC236}">
                  <a16:creationId xmlns:a16="http://schemas.microsoft.com/office/drawing/2014/main" id="{6BC32C49-8FC0-4A38-AFAE-C22AF487C2D1}"/>
                </a:ext>
              </a:extLst>
            </p:cNvPr>
            <p:cNvGrpSpPr/>
            <p:nvPr/>
          </p:nvGrpSpPr>
          <p:grpSpPr>
            <a:xfrm>
              <a:off x="1791731" y="799069"/>
              <a:ext cx="6531621" cy="4889461"/>
              <a:chOff x="1808207" y="807308"/>
              <a:chExt cx="5095102" cy="3980932"/>
            </a:xfrm>
          </p:grpSpPr>
          <p:sp>
            <p:nvSpPr>
              <p:cNvPr id="81" name="Dikdörtgen 5">
                <a:extLst>
                  <a:ext uri="{FF2B5EF4-FFF2-40B4-BE49-F238E27FC236}">
                    <a16:creationId xmlns:a16="http://schemas.microsoft.com/office/drawing/2014/main" id="{EC4A1FF5-3D97-4FC0-A6C9-3E55E57CB66E}"/>
                  </a:ext>
                </a:extLst>
              </p:cNvPr>
              <p:cNvSpPr/>
              <p:nvPr/>
            </p:nvSpPr>
            <p:spPr>
              <a:xfrm>
                <a:off x="3657602" y="807308"/>
                <a:ext cx="1598139" cy="568411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SOLAR PANEL</a:t>
                </a:r>
              </a:p>
            </p:txBody>
          </p:sp>
          <p:cxnSp>
            <p:nvCxnSpPr>
              <p:cNvPr id="82" name="Düz Ok Bağlayıcısı 7">
                <a:extLst>
                  <a:ext uri="{FF2B5EF4-FFF2-40B4-BE49-F238E27FC236}">
                    <a16:creationId xmlns:a16="http://schemas.microsoft.com/office/drawing/2014/main" id="{0AE92DA0-CBC9-474F-8430-9B490E03233D}"/>
                  </a:ext>
                </a:extLst>
              </p:cNvPr>
              <p:cNvCxnSpPr/>
              <p:nvPr/>
            </p:nvCxnSpPr>
            <p:spPr>
              <a:xfrm>
                <a:off x="4028304" y="1375718"/>
                <a:ext cx="0" cy="568411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83" name="Düz Ok Bağlayıcısı 9">
                <a:extLst>
                  <a:ext uri="{FF2B5EF4-FFF2-40B4-BE49-F238E27FC236}">
                    <a16:creationId xmlns:a16="http://schemas.microsoft.com/office/drawing/2014/main" id="{A4BA67A7-F82D-479E-BC43-6104AB92DBD5}"/>
                  </a:ext>
                </a:extLst>
              </p:cNvPr>
              <p:cNvCxnSpPr/>
              <p:nvPr/>
            </p:nvCxnSpPr>
            <p:spPr>
              <a:xfrm>
                <a:off x="4876801" y="1375719"/>
                <a:ext cx="0" cy="568411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sp>
            <p:nvSpPr>
              <p:cNvPr id="84" name="Dikdörtgen 10">
                <a:extLst>
                  <a:ext uri="{FF2B5EF4-FFF2-40B4-BE49-F238E27FC236}">
                    <a16:creationId xmlns:a16="http://schemas.microsoft.com/office/drawing/2014/main" id="{E6F572A5-22B1-4B72-B85F-E923B444C18A}"/>
                  </a:ext>
                </a:extLst>
              </p:cNvPr>
              <p:cNvSpPr/>
              <p:nvPr/>
            </p:nvSpPr>
            <p:spPr>
              <a:xfrm>
                <a:off x="3657602" y="1944130"/>
                <a:ext cx="757880" cy="313038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1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PİL</a:t>
                </a:r>
              </a:p>
            </p:txBody>
          </p:sp>
          <p:sp>
            <p:nvSpPr>
              <p:cNvPr id="85" name="Dikdörtgen 11">
                <a:extLst>
                  <a:ext uri="{FF2B5EF4-FFF2-40B4-BE49-F238E27FC236}">
                    <a16:creationId xmlns:a16="http://schemas.microsoft.com/office/drawing/2014/main" id="{51402F0B-BC62-4B8C-BDE9-E71481F832B6}"/>
                  </a:ext>
                </a:extLst>
              </p:cNvPr>
              <p:cNvSpPr/>
              <p:nvPr/>
            </p:nvSpPr>
            <p:spPr>
              <a:xfrm>
                <a:off x="4497861" y="1944130"/>
                <a:ext cx="757880" cy="313038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1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POWER</a:t>
                </a:r>
              </a:p>
            </p:txBody>
          </p:sp>
          <p:sp>
            <p:nvSpPr>
              <p:cNvPr id="86" name="Dikdörtgen 12">
                <a:extLst>
                  <a:ext uri="{FF2B5EF4-FFF2-40B4-BE49-F238E27FC236}">
                    <a16:creationId xmlns:a16="http://schemas.microsoft.com/office/drawing/2014/main" id="{4A8B907C-C8F3-47F5-9A00-92060C3741AC}"/>
                  </a:ext>
                </a:extLst>
              </p:cNvPr>
              <p:cNvSpPr/>
              <p:nvPr/>
            </p:nvSpPr>
            <p:spPr>
              <a:xfrm>
                <a:off x="3657602" y="2870886"/>
                <a:ext cx="1598139" cy="904103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MICRO CONTROLLER</a:t>
                </a:r>
              </a:p>
            </p:txBody>
          </p:sp>
          <p:cxnSp>
            <p:nvCxnSpPr>
              <p:cNvPr id="87" name="Düz Ok Bağlayıcısı 14">
                <a:extLst>
                  <a:ext uri="{FF2B5EF4-FFF2-40B4-BE49-F238E27FC236}">
                    <a16:creationId xmlns:a16="http://schemas.microsoft.com/office/drawing/2014/main" id="{F85F7DFC-959F-4FD9-AEBC-DCD9ED5F2947}"/>
                  </a:ext>
                </a:extLst>
              </p:cNvPr>
              <p:cNvCxnSpPr>
                <a:stCxn id="84" idx="2"/>
              </p:cNvCxnSpPr>
              <p:nvPr/>
            </p:nvCxnSpPr>
            <p:spPr>
              <a:xfrm flipH="1">
                <a:off x="4028304" y="2257168"/>
                <a:ext cx="8238" cy="603421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88" name="Düz Ok Bağlayıcısı 16">
                <a:extLst>
                  <a:ext uri="{FF2B5EF4-FFF2-40B4-BE49-F238E27FC236}">
                    <a16:creationId xmlns:a16="http://schemas.microsoft.com/office/drawing/2014/main" id="{16CA7AEE-305F-4256-9FC1-24AA901239ED}"/>
                  </a:ext>
                </a:extLst>
              </p:cNvPr>
              <p:cNvCxnSpPr>
                <a:stCxn id="85" idx="2"/>
              </p:cNvCxnSpPr>
              <p:nvPr/>
            </p:nvCxnSpPr>
            <p:spPr>
              <a:xfrm>
                <a:off x="4876801" y="2257168"/>
                <a:ext cx="0" cy="603421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sp>
            <p:nvSpPr>
              <p:cNvPr id="89" name="Dikdörtgen 17">
                <a:extLst>
                  <a:ext uri="{FF2B5EF4-FFF2-40B4-BE49-F238E27FC236}">
                    <a16:creationId xmlns:a16="http://schemas.microsoft.com/office/drawing/2014/main" id="{584027BB-892E-46BD-94B7-0F7676A39BA7}"/>
                  </a:ext>
                </a:extLst>
              </p:cNvPr>
              <p:cNvSpPr/>
              <p:nvPr/>
            </p:nvSpPr>
            <p:spPr>
              <a:xfrm>
                <a:off x="1808207" y="2784389"/>
                <a:ext cx="757880" cy="313038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1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LDR1</a:t>
                </a:r>
              </a:p>
            </p:txBody>
          </p:sp>
          <p:sp>
            <p:nvSpPr>
              <p:cNvPr id="90" name="Dikdörtgen 18">
                <a:extLst>
                  <a:ext uri="{FF2B5EF4-FFF2-40B4-BE49-F238E27FC236}">
                    <a16:creationId xmlns:a16="http://schemas.microsoft.com/office/drawing/2014/main" id="{D9759AD1-8F15-45EE-BD9F-9DF0706ADAD8}"/>
                  </a:ext>
                </a:extLst>
              </p:cNvPr>
              <p:cNvSpPr/>
              <p:nvPr/>
            </p:nvSpPr>
            <p:spPr>
              <a:xfrm>
                <a:off x="1808207" y="3146854"/>
                <a:ext cx="757880" cy="313038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1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LDR2</a:t>
                </a:r>
              </a:p>
            </p:txBody>
          </p:sp>
          <p:sp>
            <p:nvSpPr>
              <p:cNvPr id="91" name="Dikdörtgen 19">
                <a:extLst>
                  <a:ext uri="{FF2B5EF4-FFF2-40B4-BE49-F238E27FC236}">
                    <a16:creationId xmlns:a16="http://schemas.microsoft.com/office/drawing/2014/main" id="{DE211A12-1BFD-4AB3-9FB2-D750C28FA198}"/>
                  </a:ext>
                </a:extLst>
              </p:cNvPr>
              <p:cNvSpPr/>
              <p:nvPr/>
            </p:nvSpPr>
            <p:spPr>
              <a:xfrm>
                <a:off x="1814388" y="3529914"/>
                <a:ext cx="757880" cy="313038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1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LDR3</a:t>
                </a:r>
              </a:p>
            </p:txBody>
          </p:sp>
          <p:cxnSp>
            <p:nvCxnSpPr>
              <p:cNvPr id="92" name="Bağlayıcı: Dirsek 21">
                <a:extLst>
                  <a:ext uri="{FF2B5EF4-FFF2-40B4-BE49-F238E27FC236}">
                    <a16:creationId xmlns:a16="http://schemas.microsoft.com/office/drawing/2014/main" id="{7973DFAB-D673-45F1-9FF4-100788735A16}"/>
                  </a:ext>
                </a:extLst>
              </p:cNvPr>
              <p:cNvCxnSpPr>
                <a:cxnSpLocks/>
                <a:stCxn id="89" idx="3"/>
              </p:cNvCxnSpPr>
              <p:nvPr/>
            </p:nvCxnSpPr>
            <p:spPr>
              <a:xfrm>
                <a:off x="2566087" y="2940908"/>
                <a:ext cx="1091514" cy="143133"/>
              </a:xfrm>
              <a:prstGeom prst="bentConnector3">
                <a:avLst>
                  <a:gd name="adj1" fmla="val 50000"/>
                </a:avLst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93" name="Düz Ok Bağlayıcısı 25">
                <a:extLst>
                  <a:ext uri="{FF2B5EF4-FFF2-40B4-BE49-F238E27FC236}">
                    <a16:creationId xmlns:a16="http://schemas.microsoft.com/office/drawing/2014/main" id="{4D3DD8BD-AF45-4248-9316-C7FE4006A1E6}"/>
                  </a:ext>
                </a:extLst>
              </p:cNvPr>
              <p:cNvCxnSpPr>
                <a:cxnSpLocks/>
                <a:stCxn id="90" idx="3"/>
              </p:cNvCxnSpPr>
              <p:nvPr/>
            </p:nvCxnSpPr>
            <p:spPr>
              <a:xfrm>
                <a:off x="2566087" y="3303373"/>
                <a:ext cx="1091515" cy="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94" name="Bağlayıcı: Dirsek 27">
                <a:extLst>
                  <a:ext uri="{FF2B5EF4-FFF2-40B4-BE49-F238E27FC236}">
                    <a16:creationId xmlns:a16="http://schemas.microsoft.com/office/drawing/2014/main" id="{ED7EA038-A7DE-45ED-9FB5-A3E93FE49D3B}"/>
                  </a:ext>
                </a:extLst>
              </p:cNvPr>
              <p:cNvCxnSpPr>
                <a:cxnSpLocks/>
                <a:stCxn id="91" idx="3"/>
              </p:cNvCxnSpPr>
              <p:nvPr/>
            </p:nvCxnSpPr>
            <p:spPr>
              <a:xfrm flipV="1">
                <a:off x="2572268" y="3460925"/>
                <a:ext cx="1091514" cy="225508"/>
              </a:xfrm>
              <a:prstGeom prst="bentConnector3">
                <a:avLst>
                  <a:gd name="adj1" fmla="val 50000"/>
                </a:avLst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sp>
            <p:nvSpPr>
              <p:cNvPr id="95" name="Dikdörtgen 35">
                <a:extLst>
                  <a:ext uri="{FF2B5EF4-FFF2-40B4-BE49-F238E27FC236}">
                    <a16:creationId xmlns:a16="http://schemas.microsoft.com/office/drawing/2014/main" id="{70B8BA5A-521E-4C44-9841-3AA0411A5FF2}"/>
                  </a:ext>
                </a:extLst>
              </p:cNvPr>
              <p:cNvSpPr/>
              <p:nvPr/>
            </p:nvSpPr>
            <p:spPr>
              <a:xfrm>
                <a:off x="3657602" y="4336191"/>
                <a:ext cx="757880" cy="452049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1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SERVO MOTOR</a:t>
                </a:r>
              </a:p>
            </p:txBody>
          </p:sp>
          <p:sp>
            <p:nvSpPr>
              <p:cNvPr id="96" name="Dikdörtgen 36">
                <a:extLst>
                  <a:ext uri="{FF2B5EF4-FFF2-40B4-BE49-F238E27FC236}">
                    <a16:creationId xmlns:a16="http://schemas.microsoft.com/office/drawing/2014/main" id="{302048F1-43F7-44AF-A25F-04EBB8B7CBA6}"/>
                  </a:ext>
                </a:extLst>
              </p:cNvPr>
              <p:cNvSpPr/>
              <p:nvPr/>
            </p:nvSpPr>
            <p:spPr>
              <a:xfrm>
                <a:off x="4497861" y="4336192"/>
                <a:ext cx="757880" cy="452048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1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SERVO MOTOR</a:t>
                </a:r>
              </a:p>
            </p:txBody>
          </p:sp>
          <p:cxnSp>
            <p:nvCxnSpPr>
              <p:cNvPr id="97" name="Düz Ok Bağlayıcısı 38">
                <a:extLst>
                  <a:ext uri="{FF2B5EF4-FFF2-40B4-BE49-F238E27FC236}">
                    <a16:creationId xmlns:a16="http://schemas.microsoft.com/office/drawing/2014/main" id="{75474E80-AB9D-49F9-A654-5155F2056981}"/>
                  </a:ext>
                </a:extLst>
              </p:cNvPr>
              <p:cNvCxnSpPr>
                <a:cxnSpLocks/>
                <a:stCxn id="95" idx="0"/>
              </p:cNvCxnSpPr>
              <p:nvPr/>
            </p:nvCxnSpPr>
            <p:spPr>
              <a:xfrm flipH="1" flipV="1">
                <a:off x="4028304" y="3774991"/>
                <a:ext cx="8238" cy="56120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98" name="Düz Ok Bağlayıcısı 41">
                <a:extLst>
                  <a:ext uri="{FF2B5EF4-FFF2-40B4-BE49-F238E27FC236}">
                    <a16:creationId xmlns:a16="http://schemas.microsoft.com/office/drawing/2014/main" id="{6967B184-A433-4946-9B7D-EFBB16EDBB0F}"/>
                  </a:ext>
                </a:extLst>
              </p:cNvPr>
              <p:cNvCxnSpPr>
                <a:stCxn id="96" idx="0"/>
              </p:cNvCxnSpPr>
              <p:nvPr/>
            </p:nvCxnSpPr>
            <p:spPr>
              <a:xfrm flipV="1">
                <a:off x="4876801" y="3774989"/>
                <a:ext cx="0" cy="561203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99" name="Düz Ok Bağlayıcısı 44">
                <a:extLst>
                  <a:ext uri="{FF2B5EF4-FFF2-40B4-BE49-F238E27FC236}">
                    <a16:creationId xmlns:a16="http://schemas.microsoft.com/office/drawing/2014/main" id="{B223C018-B2AA-4D41-9C8E-AFED50FD743D}"/>
                  </a:ext>
                </a:extLst>
              </p:cNvPr>
              <p:cNvCxnSpPr/>
              <p:nvPr/>
            </p:nvCxnSpPr>
            <p:spPr>
              <a:xfrm>
                <a:off x="5255741" y="3084041"/>
                <a:ext cx="634313" cy="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00" name="Düz Ok Bağlayıcısı 46">
                <a:extLst>
                  <a:ext uri="{FF2B5EF4-FFF2-40B4-BE49-F238E27FC236}">
                    <a16:creationId xmlns:a16="http://schemas.microsoft.com/office/drawing/2014/main" id="{C41D4EF2-DAC1-4959-BB9E-BC8374292E43}"/>
                  </a:ext>
                </a:extLst>
              </p:cNvPr>
              <p:cNvCxnSpPr/>
              <p:nvPr/>
            </p:nvCxnSpPr>
            <p:spPr>
              <a:xfrm flipH="1">
                <a:off x="5255741" y="3516528"/>
                <a:ext cx="634313" cy="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sp>
            <p:nvSpPr>
              <p:cNvPr id="101" name="Dikdörtgen 48">
                <a:extLst>
                  <a:ext uri="{FF2B5EF4-FFF2-40B4-BE49-F238E27FC236}">
                    <a16:creationId xmlns:a16="http://schemas.microsoft.com/office/drawing/2014/main" id="{17ED95E5-E237-4A4F-84F8-0D340EE1B67E}"/>
                  </a:ext>
                </a:extLst>
              </p:cNvPr>
              <p:cNvSpPr/>
              <p:nvPr/>
            </p:nvSpPr>
            <p:spPr>
              <a:xfrm>
                <a:off x="5890054" y="2860589"/>
                <a:ext cx="1013255" cy="871152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tr-TR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ARAYÜZ</a:t>
                </a:r>
              </a:p>
            </p:txBody>
          </p:sp>
        </p:grpSp>
        <p:sp>
          <p:nvSpPr>
            <p:cNvPr id="79" name="Dikdörtgen 19">
              <a:extLst>
                <a:ext uri="{FF2B5EF4-FFF2-40B4-BE49-F238E27FC236}">
                  <a16:creationId xmlns:a16="http://schemas.microsoft.com/office/drawing/2014/main" id="{F189A3BC-76E7-4753-80AF-D467A6C59400}"/>
                </a:ext>
              </a:extLst>
            </p:cNvPr>
            <p:cNvSpPr/>
            <p:nvPr/>
          </p:nvSpPr>
          <p:spPr>
            <a:xfrm>
              <a:off x="1802338" y="4620629"/>
              <a:ext cx="971558" cy="384480"/>
            </a:xfrm>
            <a:prstGeom prst="rect">
              <a:avLst/>
            </a:prstGeom>
            <a:solidFill>
              <a:srgbClr val="4472C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LDR4</a:t>
              </a:r>
            </a:p>
          </p:txBody>
        </p:sp>
        <p:cxnSp>
          <p:nvCxnSpPr>
            <p:cNvPr id="80" name="Connector: Elbow 79">
              <a:extLst>
                <a:ext uri="{FF2B5EF4-FFF2-40B4-BE49-F238E27FC236}">
                  <a16:creationId xmlns:a16="http://schemas.microsoft.com/office/drawing/2014/main" id="{E9E2E77C-6C2B-46A2-AB1C-9D2D19BEEBA2}"/>
                </a:ext>
              </a:extLst>
            </p:cNvPr>
            <p:cNvCxnSpPr>
              <a:stCxn id="79" idx="3"/>
            </p:cNvCxnSpPr>
            <p:nvPr/>
          </p:nvCxnSpPr>
          <p:spPr>
            <a:xfrm flipV="1">
              <a:off x="2773896" y="4390916"/>
              <a:ext cx="1378090" cy="421953"/>
            </a:xfrm>
            <a:prstGeom prst="bentConnector3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3 Slayt Numarası Yer Tutucusu"/>
          <p:cNvSpPr>
            <a:spLocks noGrp="1"/>
          </p:cNvSpPr>
          <p:nvPr>
            <p:ph type="sldNum" sz="quarter" idx="10"/>
          </p:nvPr>
        </p:nvSpPr>
        <p:spPr>
          <a:xfrm>
            <a:off x="8534400" y="6553200"/>
            <a:ext cx="457200" cy="76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BF22B10-E9C3-45F2-9669-AE91C33CA2D2}" type="slidenum">
              <a:rPr lang="tr-TR" altLang="en-US" sz="1000" smtClean="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763000" cy="579437"/>
          </a:xfrm>
        </p:spPr>
        <p:txBody>
          <a:bodyPr/>
          <a:lstStyle/>
          <a:p>
            <a:pPr eaLnBrk="1" hangingPunct="1"/>
            <a:r>
              <a:rPr lang="tr-TR" altLang="en-US" sz="4000"/>
              <a:t>Proje Tasarım Planı</a:t>
            </a:r>
            <a:endParaRPr lang="tr-TR" altLang="en-US" sz="4000" dirty="0"/>
          </a:p>
        </p:txBody>
      </p:sp>
      <p:sp>
        <p:nvSpPr>
          <p:cNvPr id="10245" name="Rectangle 7"/>
          <p:cNvSpPr>
            <a:spLocks noChangeArrowheads="1"/>
          </p:cNvSpPr>
          <p:nvPr/>
        </p:nvSpPr>
        <p:spPr bwMode="auto">
          <a:xfrm>
            <a:off x="2159000" y="3124200"/>
            <a:ext cx="441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400" dirty="0"/>
          </a:p>
        </p:txBody>
      </p:sp>
      <p:pic>
        <p:nvPicPr>
          <p:cNvPr id="194" name="Resim 193">
            <a:extLst>
              <a:ext uri="{FF2B5EF4-FFF2-40B4-BE49-F238E27FC236}">
                <a16:creationId xmlns:a16="http://schemas.microsoft.com/office/drawing/2014/main" id="{0F607C60-464E-4861-8865-2CDFA6443A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419" y="953502"/>
            <a:ext cx="8121162" cy="535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673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Proje Gereksinimleri - 1</a:t>
            </a:r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165462" y="914400"/>
            <a:ext cx="8826137" cy="563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tr-TR" altLang="en-US" sz="1800" dirty="0"/>
              <a:t>Solar panel nasıl çalıştığı ve data nasıl enerji ölçümü yapıldığını öğrenmeliyim. Solar panelin kod tarafında nasıl kontrol edildiğini öğrenmeliyim.</a:t>
            </a:r>
          </a:p>
          <a:p>
            <a:pPr eaLnBrk="1" hangingPunct="1"/>
            <a:r>
              <a:rPr lang="tr-TR" altLang="en-US" sz="1800" dirty="0"/>
              <a:t>LDR(ışık </a:t>
            </a:r>
            <a:r>
              <a:rPr lang="tr-TR" altLang="en-US" sz="1800" dirty="0" err="1"/>
              <a:t>sensörü</a:t>
            </a:r>
            <a:r>
              <a:rPr lang="tr-TR" altLang="en-US" sz="1800" dirty="0"/>
              <a:t>) nasıl çalıştığını öğrenmeli ve </a:t>
            </a:r>
            <a:r>
              <a:rPr lang="tr-TR" altLang="en-US" sz="1800" dirty="0" err="1"/>
              <a:t>micro</a:t>
            </a:r>
            <a:r>
              <a:rPr lang="tr-TR" altLang="en-US" sz="1800" dirty="0"/>
              <a:t>-kontrol paneline veri aktarmalıyım.  Işık </a:t>
            </a:r>
            <a:r>
              <a:rPr lang="tr-TR" altLang="en-US" sz="1800" dirty="0" err="1"/>
              <a:t>sensörünün</a:t>
            </a:r>
            <a:r>
              <a:rPr lang="tr-TR" altLang="en-US" sz="1800" dirty="0"/>
              <a:t> nasıl kontrol edildiğini kod tarafında öğrenmeliyim.</a:t>
            </a:r>
          </a:p>
          <a:p>
            <a:pPr eaLnBrk="1" hangingPunct="1"/>
            <a:r>
              <a:rPr lang="tr-TR" altLang="en-US" sz="1800" dirty="0" err="1"/>
              <a:t>Servo</a:t>
            </a:r>
            <a:r>
              <a:rPr lang="tr-TR" altLang="en-US" sz="1800" dirty="0"/>
              <a:t> motorlar ile panele açı ve yön sağlamalıyım. Bunun için ışık </a:t>
            </a:r>
            <a:r>
              <a:rPr lang="tr-TR" altLang="en-US" sz="1800" dirty="0" err="1"/>
              <a:t>sensöründen</a:t>
            </a:r>
            <a:r>
              <a:rPr lang="tr-TR" altLang="en-US" sz="1800" dirty="0"/>
              <a:t> gelen sinyalleri bağlı olarak aksiyon almalıyım.</a:t>
            </a:r>
          </a:p>
          <a:p>
            <a:pPr eaLnBrk="1" hangingPunct="1"/>
            <a:r>
              <a:rPr lang="tr-TR" altLang="en-US" sz="1800" dirty="0" err="1"/>
              <a:t>Wifi</a:t>
            </a:r>
            <a:r>
              <a:rPr lang="tr-TR" altLang="en-US" sz="1800" dirty="0"/>
              <a:t> modülü nasıl çalıştığını öğrenmeliyim.</a:t>
            </a:r>
          </a:p>
          <a:p>
            <a:pPr eaLnBrk="1" hangingPunct="1"/>
            <a:r>
              <a:rPr lang="tr-TR" altLang="en-US" sz="1800" dirty="0"/>
              <a:t>Platformun </a:t>
            </a:r>
            <a:r>
              <a:rPr lang="tr-TR" altLang="en-US" sz="1800" dirty="0" err="1"/>
              <a:t>remote</a:t>
            </a:r>
            <a:r>
              <a:rPr lang="tr-TR" altLang="en-US" sz="1800" dirty="0"/>
              <a:t> olarak çalışmasını sağlamalıyım.</a:t>
            </a:r>
          </a:p>
          <a:p>
            <a:pPr eaLnBrk="1" hangingPunct="1"/>
            <a:r>
              <a:rPr lang="tr-TR" altLang="en-US" sz="1800" dirty="0"/>
              <a:t>Otonom ve manuel olarak platformun çalışmasını sağlamalıyım.</a:t>
            </a:r>
          </a:p>
          <a:p>
            <a:pPr eaLnBrk="1" hangingPunct="1"/>
            <a:r>
              <a:rPr lang="tr-TR" altLang="en-US" sz="1800" dirty="0" err="1"/>
              <a:t>Arayüzde</a:t>
            </a:r>
            <a:r>
              <a:rPr lang="tr-TR" altLang="en-US" sz="1800" dirty="0"/>
              <a:t> aksiyon, durum ve istatistikleri sağlayan fonksiyonel yapıları hazırlamalıyım.</a:t>
            </a:r>
          </a:p>
          <a:p>
            <a:pPr eaLnBrk="1" hangingPunct="1"/>
            <a:r>
              <a:rPr lang="tr-TR" altLang="en-US" sz="1800" dirty="0" err="1"/>
              <a:t>Arayüzde</a:t>
            </a:r>
            <a:r>
              <a:rPr lang="tr-TR" altLang="en-US" sz="1800" dirty="0"/>
              <a:t> donanımdan alınan veriyi göstermeli ve donanımın kontrolünü sağlamayı öğrenmeliyim.</a:t>
            </a:r>
          </a:p>
          <a:p>
            <a:pPr eaLnBrk="1" hangingPunct="1"/>
            <a:r>
              <a:rPr lang="tr-TR" altLang="en-US" sz="1800" dirty="0"/>
              <a:t>Matris çizimleri incelemeli ve hücrelerin konumlarını ve bilgisini senkronize etmeyi öğrenmeliyim.</a:t>
            </a:r>
          </a:p>
        </p:txBody>
      </p:sp>
    </p:spTree>
    <p:extLst>
      <p:ext uri="{BB962C8B-B14F-4D97-AF65-F5344CB8AC3E}">
        <p14:creationId xmlns:p14="http://schemas.microsoft.com/office/powerpoint/2010/main" val="2928394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Proje Gereksinimleri - 2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BFBF62-958E-4D05-9D95-7B3AB5DB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838200"/>
            <a:ext cx="76200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tr-TR" altLang="en-US" sz="2400" dirty="0"/>
              <a:t>Donanım gereksinimleri;</a:t>
            </a:r>
          </a:p>
          <a:p>
            <a:pPr lvl="1" eaLnBrk="1" hangingPunct="1"/>
            <a:r>
              <a:rPr lang="tr-TR" altLang="en-US" sz="2000" dirty="0"/>
              <a:t>Solar Panel</a:t>
            </a:r>
          </a:p>
          <a:p>
            <a:pPr lvl="1" eaLnBrk="1" hangingPunct="1"/>
            <a:r>
              <a:rPr lang="tr-TR" altLang="en-US" sz="2000" dirty="0"/>
              <a:t>2 adet </a:t>
            </a:r>
            <a:r>
              <a:rPr lang="tr-TR" altLang="en-US" sz="2000" dirty="0" err="1"/>
              <a:t>servo</a:t>
            </a:r>
            <a:r>
              <a:rPr lang="tr-TR" altLang="en-US" sz="2000" dirty="0"/>
              <a:t> motor</a:t>
            </a:r>
          </a:p>
          <a:p>
            <a:pPr lvl="1" eaLnBrk="1" hangingPunct="1"/>
            <a:r>
              <a:rPr lang="tr-TR" altLang="en-US" sz="2000" dirty="0"/>
              <a:t>4 adet ışık </a:t>
            </a:r>
            <a:r>
              <a:rPr lang="tr-TR" altLang="en-US" sz="2000" dirty="0" err="1"/>
              <a:t>sensörü</a:t>
            </a:r>
            <a:endParaRPr lang="tr-TR" altLang="en-US" sz="2000" dirty="0"/>
          </a:p>
          <a:p>
            <a:pPr lvl="1" eaLnBrk="1" hangingPunct="1"/>
            <a:r>
              <a:rPr lang="tr-TR" altLang="en-US" sz="2000" dirty="0" err="1"/>
              <a:t>Ardiuno</a:t>
            </a:r>
            <a:r>
              <a:rPr lang="tr-TR" altLang="en-US" sz="2000" dirty="0"/>
              <a:t> </a:t>
            </a:r>
            <a:r>
              <a:rPr lang="tr-TR" altLang="en-US" sz="2000" dirty="0" err="1"/>
              <a:t>micro-control</a:t>
            </a:r>
            <a:endParaRPr lang="tr-TR" altLang="en-US" sz="2000" dirty="0"/>
          </a:p>
          <a:p>
            <a:pPr lvl="1" eaLnBrk="1" hangingPunct="1"/>
            <a:r>
              <a:rPr lang="tr-TR" altLang="en-US" sz="2000" dirty="0"/>
              <a:t>Batarya</a:t>
            </a:r>
          </a:p>
          <a:p>
            <a:pPr lvl="1" eaLnBrk="1" hangingPunct="1"/>
            <a:r>
              <a:rPr lang="tr-TR" altLang="en-US" sz="2000" dirty="0" err="1"/>
              <a:t>Wifi</a:t>
            </a:r>
            <a:r>
              <a:rPr lang="tr-TR" altLang="en-US" sz="2000" dirty="0"/>
              <a:t> modülü</a:t>
            </a:r>
          </a:p>
          <a:p>
            <a:pPr lvl="1" eaLnBrk="1" hangingPunct="1"/>
            <a:r>
              <a:rPr lang="tr-TR" altLang="en-US" sz="2000" dirty="0"/>
              <a:t>Güç kaynağı: </a:t>
            </a:r>
            <a:r>
              <a:rPr lang="tr-TR" altLang="en-US" sz="2000" dirty="0" err="1"/>
              <a:t>micro-konroller</a:t>
            </a:r>
            <a:r>
              <a:rPr lang="tr-TR" altLang="en-US" sz="2000" dirty="0"/>
              <a:t> için</a:t>
            </a:r>
          </a:p>
          <a:p>
            <a:pPr lvl="1" eaLnBrk="1" hangingPunct="1"/>
            <a:r>
              <a:rPr lang="tr-TR" altLang="en-US" sz="2000" dirty="0"/>
              <a:t>Donanımı birleştirmek için platform</a:t>
            </a:r>
          </a:p>
          <a:p>
            <a:pPr eaLnBrk="1" hangingPunct="1"/>
            <a:r>
              <a:rPr lang="tr-TR" altLang="en-US" sz="2400" dirty="0" err="1"/>
              <a:t>Arayüz</a:t>
            </a:r>
            <a:r>
              <a:rPr lang="tr-TR" altLang="en-US" sz="2400" dirty="0"/>
              <a:t> gereksinimleri;</a:t>
            </a:r>
          </a:p>
          <a:p>
            <a:pPr lvl="1" eaLnBrk="1" hangingPunct="1"/>
            <a:r>
              <a:rPr lang="tr-TR" altLang="en-US" sz="2000" dirty="0"/>
              <a:t> ASP.NET web form</a:t>
            </a:r>
          </a:p>
          <a:p>
            <a:pPr lvl="1" eaLnBrk="1" hangingPunct="1"/>
            <a:r>
              <a:rPr lang="tr-TR" altLang="en-US" sz="2000" dirty="0"/>
              <a:t>JavaScript, HTML, CSS, C++, C#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Projede Tamamlanan Bölümler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51229A5-03F7-4403-B673-FD9418F1A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828" y="3017520"/>
            <a:ext cx="8784771" cy="3383279"/>
          </a:xfrm>
        </p:spPr>
        <p:txBody>
          <a:bodyPr/>
          <a:lstStyle/>
          <a:p>
            <a:pPr algn="just" eaLnBrk="1" hangingPunct="1"/>
            <a:r>
              <a:rPr lang="tr-TR" altLang="en-US" sz="2000" kern="1200" dirty="0">
                <a:latin typeface="Arial" charset="0"/>
              </a:rPr>
              <a:t>Enerji depolamak için donanıma bir adet şarj olabilir pil takıldı.</a:t>
            </a:r>
          </a:p>
          <a:p>
            <a:pPr algn="just" eaLnBrk="1" hangingPunct="1"/>
            <a:endParaRPr lang="tr-TR" altLang="en-US" sz="600" kern="1200" dirty="0">
              <a:latin typeface="Arial" charset="0"/>
            </a:endParaRPr>
          </a:p>
          <a:p>
            <a:pPr algn="just" eaLnBrk="1" hangingPunct="1"/>
            <a:r>
              <a:rPr lang="tr-TR" altLang="en-US" sz="2000" kern="1200" dirty="0">
                <a:latin typeface="Arial" charset="0"/>
              </a:rPr>
              <a:t>Donanımın tamamen otomatik ve manuel çalışması sağlandı.</a:t>
            </a:r>
          </a:p>
          <a:p>
            <a:pPr algn="just" eaLnBrk="1" hangingPunct="1"/>
            <a:endParaRPr lang="tr-TR" altLang="en-US" sz="600" kern="1200" dirty="0">
              <a:latin typeface="Arial" charset="0"/>
            </a:endParaRPr>
          </a:p>
          <a:p>
            <a:pPr algn="just" eaLnBrk="1" hangingPunct="1"/>
            <a:r>
              <a:rPr lang="tr-TR" altLang="en-US" sz="2000" kern="1200" dirty="0">
                <a:latin typeface="Arial" charset="0"/>
              </a:rPr>
              <a:t>Donanımın manuel ya da otomatik çalıştığını gösteren Led ışıklar donanıma eklendi.</a:t>
            </a:r>
          </a:p>
          <a:p>
            <a:pPr algn="just" eaLnBrk="1" hangingPunct="1"/>
            <a:endParaRPr lang="tr-TR" altLang="en-US" sz="600" kern="1200" dirty="0">
              <a:latin typeface="Arial" charset="0"/>
            </a:endParaRPr>
          </a:p>
          <a:p>
            <a:pPr algn="just" eaLnBrk="1" hangingPunct="1"/>
            <a:r>
              <a:rPr lang="tr-TR" altLang="en-US" sz="2000" kern="1200" dirty="0">
                <a:latin typeface="Arial" charset="0"/>
              </a:rPr>
              <a:t>Panellerden alınan voltaj bölündükten sonra voltaj değeri micro kontrola gönderildi ve bunun için gerekli devre düzeneği kuruldu.</a:t>
            </a:r>
          </a:p>
          <a:p>
            <a:pPr algn="just" eaLnBrk="1" hangingPunct="1"/>
            <a:r>
              <a:rPr lang="tr-TR" sz="2000" kern="1200" dirty="0">
                <a:latin typeface="Arial" charset="0"/>
              </a:rPr>
              <a:t>Donanım devre düzeneği tamamlandı.</a:t>
            </a:r>
          </a:p>
        </p:txBody>
      </p:sp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BFBF62-958E-4D05-9D95-7B3AB5DB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830" y="838200"/>
            <a:ext cx="6352902" cy="2179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eaLnBrk="1" hangingPunct="1">
              <a:buFont typeface="+mj-lt"/>
              <a:buAutoNum type="arabicPeriod"/>
            </a:pPr>
            <a:r>
              <a:rPr lang="tr-TR" altLang="en-US" sz="2000" b="1" u="sng" dirty="0"/>
              <a:t>DONANIM</a:t>
            </a:r>
          </a:p>
          <a:p>
            <a:pPr algn="just" eaLnBrk="1" hangingPunct="1"/>
            <a:r>
              <a:rPr lang="tr-TR" altLang="en-US" sz="2000" dirty="0"/>
              <a:t>Projede monte edilen panellerden enerji üretildi ve voltaj, akım bilgisi micro kontrol üzerinden arayüze gönderildi.</a:t>
            </a:r>
            <a:endParaRPr lang="tr-TR" altLang="en-US" sz="600" dirty="0"/>
          </a:p>
          <a:p>
            <a:pPr algn="just" eaLnBrk="1" hangingPunct="1"/>
            <a:r>
              <a:rPr lang="tr-TR" altLang="en-US" sz="2000" dirty="0"/>
              <a:t>Ölü Hücre tespiti gerekli donanım düzeneği kuruldu ve tamamlandı. Analog pin’ler </a:t>
            </a:r>
          </a:p>
          <a:p>
            <a:pPr algn="just" eaLnBrk="1" hangingPunct="1"/>
            <a:endParaRPr lang="tr-TR" altLang="en-US" sz="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2CC662-C441-480A-8D2D-D9F53670E2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731" y="838199"/>
            <a:ext cx="2377440" cy="217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067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Projede Tamamlanan Bölümler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BFBF62-958E-4D05-9D95-7B3AB5DB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1" y="838200"/>
            <a:ext cx="3924300" cy="3119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eaLnBrk="1" hangingPunct="1">
              <a:buFont typeface="+mj-lt"/>
              <a:buAutoNum type="arabicPeriod"/>
            </a:pPr>
            <a:r>
              <a:rPr lang="tr-TR" altLang="en-US" sz="2000" u="sng" dirty="0"/>
              <a:t>YAZILIM</a:t>
            </a:r>
          </a:p>
          <a:p>
            <a:pPr algn="just" eaLnBrk="1" hangingPunct="1"/>
            <a:r>
              <a:rPr lang="tr-TR" altLang="en-US" sz="2000" dirty="0"/>
              <a:t>Arayüz oratam değişikliği yapılarak windows application form ortamında tekrar geliştirildi ve tamamlandı.</a:t>
            </a:r>
          </a:p>
          <a:p>
            <a:pPr algn="just" eaLnBrk="1" hangingPunct="1"/>
            <a:r>
              <a:rPr lang="tr-TR" altLang="en-US" sz="2000" dirty="0"/>
              <a:t>Arayüze LED ışıkları eklendi.</a:t>
            </a:r>
          </a:p>
          <a:p>
            <a:pPr algn="just" eaLnBrk="1" hangingPunct="1"/>
            <a:r>
              <a:rPr lang="tr-TR" altLang="en-US" sz="2000" dirty="0"/>
              <a:t>Cell matriks yerine donanımda bulunan iki panelin etkinlikleri eklendi.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41467685-4578-4573-BCA9-052B75F368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4038600"/>
            <a:ext cx="8648700" cy="2285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 eaLnBrk="1" hangingPunct="1"/>
            <a:r>
              <a:rPr lang="tr-TR" altLang="en-US" sz="2000" dirty="0"/>
              <a:t>Display ekranı alınan aksiyonları gösterir. </a:t>
            </a:r>
          </a:p>
          <a:p>
            <a:pPr algn="just" eaLnBrk="1" hangingPunct="1"/>
            <a:r>
              <a:rPr lang="tr-TR" altLang="en-US" sz="2000" dirty="0"/>
              <a:t>Direction paneli ile donanıma yön sağlanabilir</a:t>
            </a:r>
          </a:p>
          <a:p>
            <a:pPr algn="just" eaLnBrk="1" hangingPunct="1"/>
            <a:r>
              <a:rPr lang="tr-TR" altLang="en-US" sz="2000" dirty="0"/>
              <a:t>Dead cells panelinde ölü hücreler görülebilir</a:t>
            </a:r>
          </a:p>
          <a:p>
            <a:pPr algn="just" eaLnBrk="1" hangingPunct="1"/>
            <a:r>
              <a:rPr lang="tr-TR" altLang="en-US" sz="2000" dirty="0"/>
              <a:t>Grafik arayüzünde voltaj, amper bilgisi sistemin başlangıcından itibaren görülür.</a:t>
            </a:r>
          </a:p>
          <a:p>
            <a:pPr algn="just" eaLnBrk="1" hangingPunct="1"/>
            <a:r>
              <a:rPr lang="tr-TR" altLang="en-US" sz="2000" dirty="0"/>
              <a:t>State panelinde anlık güneş açısı yönü, voltaj, amper ve tarih bilgi gösterilir.</a:t>
            </a:r>
          </a:p>
          <a:p>
            <a:pPr marL="0" indent="0" eaLnBrk="1" hangingPunct="1">
              <a:buNone/>
            </a:pPr>
            <a:endParaRPr lang="tr-TR" alt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92F97-FC62-4DA6-BBAE-1BC6E3089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838200"/>
            <a:ext cx="4876800" cy="311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7112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800000"/>
        </a:solidFill>
        <a:ln w="9525" cap="flat" cmpd="sng" algn="ctr">
          <a:solidFill>
            <a:srgbClr val="8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tr-T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800000"/>
        </a:solidFill>
        <a:ln w="9525" cap="flat" cmpd="sng" algn="ctr">
          <a:solidFill>
            <a:srgbClr val="8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tr-T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1554</TotalTime>
  <Words>644</Words>
  <Application>Microsoft Office PowerPoint</Application>
  <PresentationFormat>On-screen Show (4:3)</PresentationFormat>
  <Paragraphs>183</Paragraphs>
  <Slides>20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Batang</vt:lpstr>
      <vt:lpstr>Arial</vt:lpstr>
      <vt:lpstr>Calibri</vt:lpstr>
      <vt:lpstr>Tahoma</vt:lpstr>
      <vt:lpstr>Default Design</vt:lpstr>
      <vt:lpstr>SOLAR PANEL POSITIONING</vt:lpstr>
      <vt:lpstr>İçerik</vt:lpstr>
      <vt:lpstr>Proje Şeması ve Tanımı</vt:lpstr>
      <vt:lpstr>Proje Tasarım Planı</vt:lpstr>
      <vt:lpstr>Proje Tasarım Planı</vt:lpstr>
      <vt:lpstr>Proje Gereksinimleri - 1</vt:lpstr>
      <vt:lpstr>Proje Gereksinimleri - 2</vt:lpstr>
      <vt:lpstr>Projede Tamamlanan Bölümler</vt:lpstr>
      <vt:lpstr>Projede Tamamlanan Bölümler</vt:lpstr>
      <vt:lpstr>Proje Teknik Bölümler</vt:lpstr>
      <vt:lpstr>Proje Teknik Bölümleri</vt:lpstr>
      <vt:lpstr>Proje Teknik Bölümleri</vt:lpstr>
      <vt:lpstr>Proje Teknik Bölümleri</vt:lpstr>
      <vt:lpstr>Proje Teknik Bölümleri</vt:lpstr>
      <vt:lpstr>Proje Teknik Bölümleri</vt:lpstr>
      <vt:lpstr>Proje Teknik Bölümleri</vt:lpstr>
      <vt:lpstr>Başarı Kriterleri</vt:lpstr>
      <vt:lpstr>Başarı Kriterleri</vt:lpstr>
      <vt:lpstr>Kaynaklar</vt:lpstr>
      <vt:lpstr> </vt:lpstr>
    </vt:vector>
  </TitlesOfParts>
  <Company>gyte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sunum formati</dc:title>
  <dc:creator>inanc tahrali</dc:creator>
  <cp:lastModifiedBy>Deniz Babat</cp:lastModifiedBy>
  <cp:revision>235</cp:revision>
  <dcterms:created xsi:type="dcterms:W3CDTF">2007-08-26T20:02:13Z</dcterms:created>
  <dcterms:modified xsi:type="dcterms:W3CDTF">2019-01-16T05:57:18Z</dcterms:modified>
</cp:coreProperties>
</file>

<file path=docProps/thumbnail.jpeg>
</file>